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369" r:id="rId3"/>
    <p:sldId id="2370" r:id="rId4"/>
    <p:sldId id="1810" r:id="rId5"/>
    <p:sldId id="1811" r:id="rId6"/>
    <p:sldId id="1215" r:id="rId7"/>
    <p:sldId id="2215" r:id="rId8"/>
    <p:sldId id="2280" r:id="rId9"/>
    <p:sldId id="2281" r:id="rId10"/>
    <p:sldId id="2282" r:id="rId11"/>
    <p:sldId id="2292" r:id="rId12"/>
    <p:sldId id="2293" r:id="rId13"/>
    <p:sldId id="2295" r:id="rId14"/>
    <p:sldId id="2296" r:id="rId15"/>
    <p:sldId id="2294" r:id="rId16"/>
    <p:sldId id="2297" r:id="rId18"/>
    <p:sldId id="2298" r:id="rId19"/>
    <p:sldId id="1982" r:id="rId20"/>
    <p:sldId id="2299" r:id="rId21"/>
    <p:sldId id="2300" r:id="rId22"/>
    <p:sldId id="2301" r:id="rId23"/>
    <p:sldId id="2302" r:id="rId24"/>
    <p:sldId id="2303" r:id="rId25"/>
    <p:sldId id="2304" r:id="rId26"/>
    <p:sldId id="2305" r:id="rId27"/>
    <p:sldId id="2306" r:id="rId28"/>
    <p:sldId id="2307" r:id="rId29"/>
    <p:sldId id="1994" r:id="rId30"/>
    <p:sldId id="2312" r:id="rId31"/>
    <p:sldId id="1293" r:id="rId32"/>
    <p:sldId id="2313" r:id="rId33"/>
    <p:sldId id="2314" r:id="rId34"/>
    <p:sldId id="2315" r:id="rId35"/>
    <p:sldId id="2316" r:id="rId36"/>
    <p:sldId id="2317" r:id="rId37"/>
    <p:sldId id="2318" r:id="rId38"/>
    <p:sldId id="2319" r:id="rId39"/>
    <p:sldId id="2320" r:id="rId40"/>
    <p:sldId id="2143" r:id="rId41"/>
    <p:sldId id="2329" r:id="rId42"/>
    <p:sldId id="2330" r:id="rId43"/>
    <p:sldId id="2331" r:id="rId44"/>
    <p:sldId id="2333" r:id="rId45"/>
    <p:sldId id="2334" r:id="rId46"/>
    <p:sldId id="2335" r:id="rId47"/>
    <p:sldId id="2336" r:id="rId48"/>
    <p:sldId id="2337" r:id="rId49"/>
    <p:sldId id="2338" r:id="rId50"/>
    <p:sldId id="2339" r:id="rId51"/>
    <p:sldId id="2340" r:id="rId52"/>
    <p:sldId id="2146" r:id="rId53"/>
    <p:sldId id="2342" r:id="rId54"/>
    <p:sldId id="2343" r:id="rId55"/>
    <p:sldId id="2345" r:id="rId56"/>
    <p:sldId id="2346" r:id="rId57"/>
    <p:sldId id="2347" r:id="rId58"/>
    <p:sldId id="2348" r:id="rId59"/>
    <p:sldId id="2159" r:id="rId60"/>
    <p:sldId id="2160" r:id="rId61"/>
    <p:sldId id="2161" r:id="rId62"/>
    <p:sldId id="2162" r:id="rId63"/>
    <p:sldId id="2163" r:id="rId64"/>
    <p:sldId id="2349" r:id="rId65"/>
    <p:sldId id="2144" r:id="rId66"/>
    <p:sldId id="2203" r:id="rId67"/>
    <p:sldId id="2350" r:id="rId68"/>
    <p:sldId id="2351" r:id="rId69"/>
    <p:sldId id="2352" r:id="rId70"/>
    <p:sldId id="2353" r:id="rId71"/>
    <p:sldId id="2206" r:id="rId72"/>
    <p:sldId id="2207" r:id="rId73"/>
    <p:sldId id="2208" r:id="rId74"/>
    <p:sldId id="2209" r:id="rId75"/>
    <p:sldId id="2210" r:id="rId76"/>
    <p:sldId id="2212" r:id="rId77"/>
    <p:sldId id="2354" r:id="rId78"/>
    <p:sldId id="472" r:id="rId79"/>
  </p:sldIdLst>
  <p:sldSz cx="12192000" cy="6858000"/>
  <p:notesSz cx="6858000" cy="9144000"/>
  <p:custDataLst>
    <p:tags r:id="rId8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AF3FA"/>
    <a:srgbClr val="58B6E5"/>
    <a:srgbClr val="C00000"/>
    <a:srgbClr val="E2AEAB"/>
    <a:srgbClr val="F1E8EA"/>
    <a:srgbClr val="B8975A"/>
    <a:srgbClr val="E2DDE5"/>
    <a:srgbClr val="C6E1F2"/>
    <a:srgbClr val="E1D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30"/>
        <p:guide pos="352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4" Type="http://schemas.openxmlformats.org/officeDocument/2006/relationships/tags" Target="tags/tag449.xml"/><Relationship Id="rId83" Type="http://schemas.openxmlformats.org/officeDocument/2006/relationships/commentAuthors" Target="commentAuthors.xml"/><Relationship Id="rId82" Type="http://schemas.openxmlformats.org/officeDocument/2006/relationships/tableStyles" Target="tableStyles.xml"/><Relationship Id="rId81" Type="http://schemas.openxmlformats.org/officeDocument/2006/relationships/viewProps" Target="viewProps.xml"/><Relationship Id="rId80" Type="http://schemas.openxmlformats.org/officeDocument/2006/relationships/presProps" Target="presProps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79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0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2.xml"/><Relationship Id="rId4" Type="http://schemas.openxmlformats.org/officeDocument/2006/relationships/image" Target="../media/image20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3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4.xml"/><Relationship Id="rId4" Type="http://schemas.openxmlformats.org/officeDocument/2006/relationships/image" Target="../media/image35.png"/><Relationship Id="rId3" Type="http://schemas.openxmlformats.org/officeDocument/2006/relationships/image" Target="../media/image20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36.png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36.png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36.png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86.xml"/><Relationship Id="rId5" Type="http://schemas.openxmlformats.org/officeDocument/2006/relationships/image" Target="../media/image4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tags" Target="../tags/tag185.xml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tags" Target="../tags/tag283.xml"/><Relationship Id="rId98" Type="http://schemas.openxmlformats.org/officeDocument/2006/relationships/tags" Target="../tags/tag282.xml"/><Relationship Id="rId97" Type="http://schemas.openxmlformats.org/officeDocument/2006/relationships/tags" Target="../tags/tag281.xml"/><Relationship Id="rId96" Type="http://schemas.openxmlformats.org/officeDocument/2006/relationships/tags" Target="../tags/tag280.xml"/><Relationship Id="rId95" Type="http://schemas.openxmlformats.org/officeDocument/2006/relationships/tags" Target="../tags/tag279.xml"/><Relationship Id="rId94" Type="http://schemas.openxmlformats.org/officeDocument/2006/relationships/tags" Target="../tags/tag278.xml"/><Relationship Id="rId93" Type="http://schemas.openxmlformats.org/officeDocument/2006/relationships/tags" Target="../tags/tag277.xml"/><Relationship Id="rId92" Type="http://schemas.openxmlformats.org/officeDocument/2006/relationships/tags" Target="../tags/tag276.xml"/><Relationship Id="rId91" Type="http://schemas.openxmlformats.org/officeDocument/2006/relationships/tags" Target="../tags/tag275.xml"/><Relationship Id="rId90" Type="http://schemas.openxmlformats.org/officeDocument/2006/relationships/tags" Target="../tags/tag274.xml"/><Relationship Id="rId9" Type="http://schemas.openxmlformats.org/officeDocument/2006/relationships/tags" Target="../tags/tag193.xml"/><Relationship Id="rId89" Type="http://schemas.openxmlformats.org/officeDocument/2006/relationships/tags" Target="../tags/tag273.xml"/><Relationship Id="rId88" Type="http://schemas.openxmlformats.org/officeDocument/2006/relationships/tags" Target="../tags/tag272.xml"/><Relationship Id="rId87" Type="http://schemas.openxmlformats.org/officeDocument/2006/relationships/tags" Target="../tags/tag271.xml"/><Relationship Id="rId86" Type="http://schemas.openxmlformats.org/officeDocument/2006/relationships/tags" Target="../tags/tag270.xml"/><Relationship Id="rId85" Type="http://schemas.openxmlformats.org/officeDocument/2006/relationships/tags" Target="../tags/tag269.xml"/><Relationship Id="rId84" Type="http://schemas.openxmlformats.org/officeDocument/2006/relationships/tags" Target="../tags/tag268.xml"/><Relationship Id="rId83" Type="http://schemas.openxmlformats.org/officeDocument/2006/relationships/tags" Target="../tags/tag267.xml"/><Relationship Id="rId82" Type="http://schemas.openxmlformats.org/officeDocument/2006/relationships/tags" Target="../tags/tag266.xml"/><Relationship Id="rId81" Type="http://schemas.openxmlformats.org/officeDocument/2006/relationships/tags" Target="../tags/tag265.xml"/><Relationship Id="rId80" Type="http://schemas.openxmlformats.org/officeDocument/2006/relationships/tags" Target="../tags/tag264.xml"/><Relationship Id="rId8" Type="http://schemas.openxmlformats.org/officeDocument/2006/relationships/tags" Target="../tags/tag192.xml"/><Relationship Id="rId79" Type="http://schemas.openxmlformats.org/officeDocument/2006/relationships/tags" Target="../tags/tag263.xml"/><Relationship Id="rId78" Type="http://schemas.openxmlformats.org/officeDocument/2006/relationships/tags" Target="../tags/tag262.xml"/><Relationship Id="rId77" Type="http://schemas.openxmlformats.org/officeDocument/2006/relationships/tags" Target="../tags/tag261.xml"/><Relationship Id="rId76" Type="http://schemas.openxmlformats.org/officeDocument/2006/relationships/tags" Target="../tags/tag260.xml"/><Relationship Id="rId75" Type="http://schemas.openxmlformats.org/officeDocument/2006/relationships/tags" Target="../tags/tag259.xml"/><Relationship Id="rId74" Type="http://schemas.openxmlformats.org/officeDocument/2006/relationships/tags" Target="../tags/tag258.xml"/><Relationship Id="rId73" Type="http://schemas.openxmlformats.org/officeDocument/2006/relationships/tags" Target="../tags/tag257.xml"/><Relationship Id="rId72" Type="http://schemas.openxmlformats.org/officeDocument/2006/relationships/tags" Target="../tags/tag256.xml"/><Relationship Id="rId71" Type="http://schemas.openxmlformats.org/officeDocument/2006/relationships/tags" Target="../tags/tag255.xml"/><Relationship Id="rId70" Type="http://schemas.openxmlformats.org/officeDocument/2006/relationships/tags" Target="../tags/tag254.xml"/><Relationship Id="rId7" Type="http://schemas.openxmlformats.org/officeDocument/2006/relationships/tags" Target="../tags/tag191.xml"/><Relationship Id="rId69" Type="http://schemas.openxmlformats.org/officeDocument/2006/relationships/tags" Target="../tags/tag253.xml"/><Relationship Id="rId68" Type="http://schemas.openxmlformats.org/officeDocument/2006/relationships/tags" Target="../tags/tag252.xml"/><Relationship Id="rId67" Type="http://schemas.openxmlformats.org/officeDocument/2006/relationships/tags" Target="../tags/tag251.xml"/><Relationship Id="rId66" Type="http://schemas.openxmlformats.org/officeDocument/2006/relationships/tags" Target="../tags/tag250.xml"/><Relationship Id="rId65" Type="http://schemas.openxmlformats.org/officeDocument/2006/relationships/tags" Target="../tags/tag249.xml"/><Relationship Id="rId64" Type="http://schemas.openxmlformats.org/officeDocument/2006/relationships/tags" Target="../tags/tag248.xml"/><Relationship Id="rId63" Type="http://schemas.openxmlformats.org/officeDocument/2006/relationships/tags" Target="../tags/tag247.xml"/><Relationship Id="rId62" Type="http://schemas.openxmlformats.org/officeDocument/2006/relationships/tags" Target="../tags/tag246.xml"/><Relationship Id="rId61" Type="http://schemas.openxmlformats.org/officeDocument/2006/relationships/tags" Target="../tags/tag245.xml"/><Relationship Id="rId60" Type="http://schemas.openxmlformats.org/officeDocument/2006/relationships/tags" Target="../tags/tag244.xml"/><Relationship Id="rId6" Type="http://schemas.openxmlformats.org/officeDocument/2006/relationships/tags" Target="../tags/tag190.xml"/><Relationship Id="rId59" Type="http://schemas.openxmlformats.org/officeDocument/2006/relationships/tags" Target="../tags/tag243.xml"/><Relationship Id="rId58" Type="http://schemas.openxmlformats.org/officeDocument/2006/relationships/tags" Target="../tags/tag242.xml"/><Relationship Id="rId57" Type="http://schemas.openxmlformats.org/officeDocument/2006/relationships/tags" Target="../tags/tag241.xml"/><Relationship Id="rId56" Type="http://schemas.openxmlformats.org/officeDocument/2006/relationships/tags" Target="../tags/tag240.xml"/><Relationship Id="rId55" Type="http://schemas.openxmlformats.org/officeDocument/2006/relationships/tags" Target="../tags/tag239.xml"/><Relationship Id="rId54" Type="http://schemas.openxmlformats.org/officeDocument/2006/relationships/tags" Target="../tags/tag238.xml"/><Relationship Id="rId53" Type="http://schemas.openxmlformats.org/officeDocument/2006/relationships/tags" Target="../tags/tag237.xml"/><Relationship Id="rId52" Type="http://schemas.openxmlformats.org/officeDocument/2006/relationships/tags" Target="../tags/tag236.xml"/><Relationship Id="rId51" Type="http://schemas.openxmlformats.org/officeDocument/2006/relationships/tags" Target="../tags/tag235.xml"/><Relationship Id="rId50" Type="http://schemas.openxmlformats.org/officeDocument/2006/relationships/tags" Target="../tags/tag234.xml"/><Relationship Id="rId5" Type="http://schemas.openxmlformats.org/officeDocument/2006/relationships/tags" Target="../tags/tag189.xml"/><Relationship Id="rId49" Type="http://schemas.openxmlformats.org/officeDocument/2006/relationships/tags" Target="../tags/tag233.xml"/><Relationship Id="rId48" Type="http://schemas.openxmlformats.org/officeDocument/2006/relationships/tags" Target="../tags/tag232.xml"/><Relationship Id="rId47" Type="http://schemas.openxmlformats.org/officeDocument/2006/relationships/tags" Target="../tags/tag231.xml"/><Relationship Id="rId46" Type="http://schemas.openxmlformats.org/officeDocument/2006/relationships/tags" Target="../tags/tag230.xml"/><Relationship Id="rId45" Type="http://schemas.openxmlformats.org/officeDocument/2006/relationships/tags" Target="../tags/tag229.xml"/><Relationship Id="rId44" Type="http://schemas.openxmlformats.org/officeDocument/2006/relationships/tags" Target="../tags/tag228.xml"/><Relationship Id="rId43" Type="http://schemas.openxmlformats.org/officeDocument/2006/relationships/tags" Target="../tags/tag227.xml"/><Relationship Id="rId42" Type="http://schemas.openxmlformats.org/officeDocument/2006/relationships/tags" Target="../tags/tag226.xml"/><Relationship Id="rId41" Type="http://schemas.openxmlformats.org/officeDocument/2006/relationships/tags" Target="../tags/tag225.xml"/><Relationship Id="rId40" Type="http://schemas.openxmlformats.org/officeDocument/2006/relationships/tags" Target="../tags/tag224.xml"/><Relationship Id="rId4" Type="http://schemas.openxmlformats.org/officeDocument/2006/relationships/tags" Target="../tags/tag188.xml"/><Relationship Id="rId39" Type="http://schemas.openxmlformats.org/officeDocument/2006/relationships/tags" Target="../tags/tag223.xml"/><Relationship Id="rId38" Type="http://schemas.openxmlformats.org/officeDocument/2006/relationships/tags" Target="../tags/tag222.xml"/><Relationship Id="rId37" Type="http://schemas.openxmlformats.org/officeDocument/2006/relationships/tags" Target="../tags/tag221.xml"/><Relationship Id="rId36" Type="http://schemas.openxmlformats.org/officeDocument/2006/relationships/tags" Target="../tags/tag220.xml"/><Relationship Id="rId35" Type="http://schemas.openxmlformats.org/officeDocument/2006/relationships/tags" Target="../tags/tag219.xml"/><Relationship Id="rId34" Type="http://schemas.openxmlformats.org/officeDocument/2006/relationships/tags" Target="../tags/tag218.xml"/><Relationship Id="rId33" Type="http://schemas.openxmlformats.org/officeDocument/2006/relationships/tags" Target="../tags/tag217.xml"/><Relationship Id="rId32" Type="http://schemas.openxmlformats.org/officeDocument/2006/relationships/tags" Target="../tags/tag216.xml"/><Relationship Id="rId31" Type="http://schemas.openxmlformats.org/officeDocument/2006/relationships/tags" Target="../tags/tag215.xml"/><Relationship Id="rId30" Type="http://schemas.openxmlformats.org/officeDocument/2006/relationships/tags" Target="../tags/tag214.xml"/><Relationship Id="rId3" Type="http://schemas.openxmlformats.org/officeDocument/2006/relationships/tags" Target="../tags/tag187.xml"/><Relationship Id="rId29" Type="http://schemas.openxmlformats.org/officeDocument/2006/relationships/tags" Target="../tags/tag213.xml"/><Relationship Id="rId28" Type="http://schemas.openxmlformats.org/officeDocument/2006/relationships/tags" Target="../tags/tag212.xml"/><Relationship Id="rId27" Type="http://schemas.openxmlformats.org/officeDocument/2006/relationships/tags" Target="../tags/tag211.xml"/><Relationship Id="rId26" Type="http://schemas.openxmlformats.org/officeDocument/2006/relationships/tags" Target="../tags/tag210.xml"/><Relationship Id="rId25" Type="http://schemas.openxmlformats.org/officeDocument/2006/relationships/tags" Target="../tags/tag209.xml"/><Relationship Id="rId24" Type="http://schemas.openxmlformats.org/officeDocument/2006/relationships/tags" Target="../tags/tag208.xml"/><Relationship Id="rId23" Type="http://schemas.openxmlformats.org/officeDocument/2006/relationships/tags" Target="../tags/tag207.xml"/><Relationship Id="rId22" Type="http://schemas.openxmlformats.org/officeDocument/2006/relationships/tags" Target="../tags/tag206.xml"/><Relationship Id="rId21" Type="http://schemas.openxmlformats.org/officeDocument/2006/relationships/tags" Target="../tags/tag205.xml"/><Relationship Id="rId20" Type="http://schemas.openxmlformats.org/officeDocument/2006/relationships/tags" Target="../tags/tag204.xml"/><Relationship Id="rId2" Type="http://schemas.openxmlformats.org/officeDocument/2006/relationships/image" Target="../media/image12.jpeg"/><Relationship Id="rId19" Type="http://schemas.openxmlformats.org/officeDocument/2006/relationships/tags" Target="../tags/tag203.xml"/><Relationship Id="rId18" Type="http://schemas.openxmlformats.org/officeDocument/2006/relationships/tags" Target="../tags/tag202.xml"/><Relationship Id="rId17" Type="http://schemas.openxmlformats.org/officeDocument/2006/relationships/tags" Target="../tags/tag201.xml"/><Relationship Id="rId16" Type="http://schemas.openxmlformats.org/officeDocument/2006/relationships/tags" Target="../tags/tag200.xml"/><Relationship Id="rId15" Type="http://schemas.openxmlformats.org/officeDocument/2006/relationships/tags" Target="../tags/tag199.xml"/><Relationship Id="rId14" Type="http://schemas.openxmlformats.org/officeDocument/2006/relationships/tags" Target="../tags/tag198.xml"/><Relationship Id="rId13" Type="http://schemas.openxmlformats.org/officeDocument/2006/relationships/tags" Target="../tags/tag197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196.xml"/><Relationship Id="rId119" Type="http://schemas.openxmlformats.org/officeDocument/2006/relationships/image" Target="../media/image4.png"/><Relationship Id="rId118" Type="http://schemas.openxmlformats.org/officeDocument/2006/relationships/tags" Target="../tags/tag302.xml"/><Relationship Id="rId117" Type="http://schemas.openxmlformats.org/officeDocument/2006/relationships/tags" Target="../tags/tag301.xml"/><Relationship Id="rId116" Type="http://schemas.openxmlformats.org/officeDocument/2006/relationships/tags" Target="../tags/tag300.xml"/><Relationship Id="rId115" Type="http://schemas.openxmlformats.org/officeDocument/2006/relationships/tags" Target="../tags/tag299.xml"/><Relationship Id="rId114" Type="http://schemas.openxmlformats.org/officeDocument/2006/relationships/tags" Target="../tags/tag298.xml"/><Relationship Id="rId113" Type="http://schemas.openxmlformats.org/officeDocument/2006/relationships/tags" Target="../tags/tag297.xml"/><Relationship Id="rId112" Type="http://schemas.openxmlformats.org/officeDocument/2006/relationships/tags" Target="../tags/tag296.xml"/><Relationship Id="rId111" Type="http://schemas.openxmlformats.org/officeDocument/2006/relationships/tags" Target="../tags/tag295.xml"/><Relationship Id="rId110" Type="http://schemas.openxmlformats.org/officeDocument/2006/relationships/tags" Target="../tags/tag294.xml"/><Relationship Id="rId11" Type="http://schemas.openxmlformats.org/officeDocument/2006/relationships/tags" Target="../tags/tag195.xml"/><Relationship Id="rId109" Type="http://schemas.openxmlformats.org/officeDocument/2006/relationships/tags" Target="../tags/tag293.xml"/><Relationship Id="rId108" Type="http://schemas.openxmlformats.org/officeDocument/2006/relationships/tags" Target="../tags/tag292.xml"/><Relationship Id="rId107" Type="http://schemas.openxmlformats.org/officeDocument/2006/relationships/tags" Target="../tags/tag291.xml"/><Relationship Id="rId106" Type="http://schemas.openxmlformats.org/officeDocument/2006/relationships/tags" Target="../tags/tag290.xml"/><Relationship Id="rId105" Type="http://schemas.openxmlformats.org/officeDocument/2006/relationships/tags" Target="../tags/tag289.xml"/><Relationship Id="rId104" Type="http://schemas.openxmlformats.org/officeDocument/2006/relationships/tags" Target="../tags/tag288.xml"/><Relationship Id="rId103" Type="http://schemas.openxmlformats.org/officeDocument/2006/relationships/tags" Target="../tags/tag287.xml"/><Relationship Id="rId102" Type="http://schemas.openxmlformats.org/officeDocument/2006/relationships/tags" Target="../tags/tag286.xml"/><Relationship Id="rId101" Type="http://schemas.openxmlformats.org/officeDocument/2006/relationships/tags" Target="../tags/tag285.xml"/><Relationship Id="rId100" Type="http://schemas.openxmlformats.org/officeDocument/2006/relationships/tags" Target="../tags/tag284.xml"/><Relationship Id="rId10" Type="http://schemas.openxmlformats.org/officeDocument/2006/relationships/tags" Target="../tags/tag194.xml"/><Relationship Id="rId1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0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4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5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306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07.xml"/><Relationship Id="rId2" Type="http://schemas.openxmlformats.org/officeDocument/2006/relationships/image" Target="../media/image26.png"/><Relationship Id="rId1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8.xml"/><Relationship Id="rId1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9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0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31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312.xml"/><Relationship Id="rId4" Type="http://schemas.openxmlformats.org/officeDocument/2006/relationships/image" Target="../media/image42.png"/><Relationship Id="rId3" Type="http://schemas.openxmlformats.org/officeDocument/2006/relationships/image" Target="../media/image20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59.xml"/><Relationship Id="rId98" Type="http://schemas.openxmlformats.org/officeDocument/2006/relationships/tags" Target="../tags/tag158.xml"/><Relationship Id="rId97" Type="http://schemas.openxmlformats.org/officeDocument/2006/relationships/tags" Target="../tags/tag157.xml"/><Relationship Id="rId96" Type="http://schemas.openxmlformats.org/officeDocument/2006/relationships/tags" Target="../tags/tag156.xml"/><Relationship Id="rId95" Type="http://schemas.openxmlformats.org/officeDocument/2006/relationships/tags" Target="../tags/tag155.xml"/><Relationship Id="rId94" Type="http://schemas.openxmlformats.org/officeDocument/2006/relationships/tags" Target="../tags/tag154.xml"/><Relationship Id="rId93" Type="http://schemas.openxmlformats.org/officeDocument/2006/relationships/tags" Target="../tags/tag153.xml"/><Relationship Id="rId92" Type="http://schemas.openxmlformats.org/officeDocument/2006/relationships/tags" Target="../tags/tag152.xml"/><Relationship Id="rId91" Type="http://schemas.openxmlformats.org/officeDocument/2006/relationships/tags" Target="../tags/tag151.xml"/><Relationship Id="rId90" Type="http://schemas.openxmlformats.org/officeDocument/2006/relationships/tags" Target="../tags/tag150.xml"/><Relationship Id="rId9" Type="http://schemas.openxmlformats.org/officeDocument/2006/relationships/tags" Target="../tags/tag69.xml"/><Relationship Id="rId89" Type="http://schemas.openxmlformats.org/officeDocument/2006/relationships/tags" Target="../tags/tag149.xml"/><Relationship Id="rId88" Type="http://schemas.openxmlformats.org/officeDocument/2006/relationships/tags" Target="../tags/tag148.xml"/><Relationship Id="rId87" Type="http://schemas.openxmlformats.org/officeDocument/2006/relationships/tags" Target="../tags/tag147.xml"/><Relationship Id="rId86" Type="http://schemas.openxmlformats.org/officeDocument/2006/relationships/tags" Target="../tags/tag146.xml"/><Relationship Id="rId85" Type="http://schemas.openxmlformats.org/officeDocument/2006/relationships/tags" Target="../tags/tag145.xml"/><Relationship Id="rId84" Type="http://schemas.openxmlformats.org/officeDocument/2006/relationships/tags" Target="../tags/tag144.xml"/><Relationship Id="rId83" Type="http://schemas.openxmlformats.org/officeDocument/2006/relationships/tags" Target="../tags/tag143.xml"/><Relationship Id="rId82" Type="http://schemas.openxmlformats.org/officeDocument/2006/relationships/tags" Target="../tags/tag142.xml"/><Relationship Id="rId81" Type="http://schemas.openxmlformats.org/officeDocument/2006/relationships/tags" Target="../tags/tag141.xml"/><Relationship Id="rId80" Type="http://schemas.openxmlformats.org/officeDocument/2006/relationships/tags" Target="../tags/tag140.xml"/><Relationship Id="rId8" Type="http://schemas.openxmlformats.org/officeDocument/2006/relationships/tags" Target="../tags/tag68.xml"/><Relationship Id="rId79" Type="http://schemas.openxmlformats.org/officeDocument/2006/relationships/tags" Target="../tags/tag139.xml"/><Relationship Id="rId78" Type="http://schemas.openxmlformats.org/officeDocument/2006/relationships/tags" Target="../tags/tag138.xml"/><Relationship Id="rId77" Type="http://schemas.openxmlformats.org/officeDocument/2006/relationships/tags" Target="../tags/tag137.xml"/><Relationship Id="rId76" Type="http://schemas.openxmlformats.org/officeDocument/2006/relationships/tags" Target="../tags/tag136.xml"/><Relationship Id="rId75" Type="http://schemas.openxmlformats.org/officeDocument/2006/relationships/tags" Target="../tags/tag135.xml"/><Relationship Id="rId74" Type="http://schemas.openxmlformats.org/officeDocument/2006/relationships/tags" Target="../tags/tag134.xml"/><Relationship Id="rId73" Type="http://schemas.openxmlformats.org/officeDocument/2006/relationships/tags" Target="../tags/tag133.xml"/><Relationship Id="rId72" Type="http://schemas.openxmlformats.org/officeDocument/2006/relationships/tags" Target="../tags/tag132.xml"/><Relationship Id="rId71" Type="http://schemas.openxmlformats.org/officeDocument/2006/relationships/tags" Target="../tags/tag131.xml"/><Relationship Id="rId70" Type="http://schemas.openxmlformats.org/officeDocument/2006/relationships/tags" Target="../tags/tag130.xml"/><Relationship Id="rId7" Type="http://schemas.openxmlformats.org/officeDocument/2006/relationships/tags" Target="../tags/tag67.xml"/><Relationship Id="rId69" Type="http://schemas.openxmlformats.org/officeDocument/2006/relationships/tags" Target="../tags/tag129.xml"/><Relationship Id="rId68" Type="http://schemas.openxmlformats.org/officeDocument/2006/relationships/tags" Target="../tags/tag128.xml"/><Relationship Id="rId67" Type="http://schemas.openxmlformats.org/officeDocument/2006/relationships/tags" Target="../tags/tag127.xml"/><Relationship Id="rId66" Type="http://schemas.openxmlformats.org/officeDocument/2006/relationships/tags" Target="../tags/tag126.xml"/><Relationship Id="rId65" Type="http://schemas.openxmlformats.org/officeDocument/2006/relationships/tags" Target="../tags/tag125.xml"/><Relationship Id="rId64" Type="http://schemas.openxmlformats.org/officeDocument/2006/relationships/tags" Target="../tags/tag124.xml"/><Relationship Id="rId63" Type="http://schemas.openxmlformats.org/officeDocument/2006/relationships/tags" Target="../tags/tag123.xml"/><Relationship Id="rId62" Type="http://schemas.openxmlformats.org/officeDocument/2006/relationships/tags" Target="../tags/tag122.xml"/><Relationship Id="rId61" Type="http://schemas.openxmlformats.org/officeDocument/2006/relationships/tags" Target="../tags/tag121.xml"/><Relationship Id="rId60" Type="http://schemas.openxmlformats.org/officeDocument/2006/relationships/tags" Target="../tags/tag120.xml"/><Relationship Id="rId6" Type="http://schemas.openxmlformats.org/officeDocument/2006/relationships/tags" Target="../tags/tag66.xml"/><Relationship Id="rId59" Type="http://schemas.openxmlformats.org/officeDocument/2006/relationships/tags" Target="../tags/tag119.xml"/><Relationship Id="rId58" Type="http://schemas.openxmlformats.org/officeDocument/2006/relationships/tags" Target="../tags/tag118.xml"/><Relationship Id="rId57" Type="http://schemas.openxmlformats.org/officeDocument/2006/relationships/tags" Target="../tags/tag117.xml"/><Relationship Id="rId56" Type="http://schemas.openxmlformats.org/officeDocument/2006/relationships/tags" Target="../tags/tag116.xml"/><Relationship Id="rId55" Type="http://schemas.openxmlformats.org/officeDocument/2006/relationships/tags" Target="../tags/tag115.xml"/><Relationship Id="rId54" Type="http://schemas.openxmlformats.org/officeDocument/2006/relationships/tags" Target="../tags/tag114.xml"/><Relationship Id="rId53" Type="http://schemas.openxmlformats.org/officeDocument/2006/relationships/tags" Target="../tags/tag113.xml"/><Relationship Id="rId52" Type="http://schemas.openxmlformats.org/officeDocument/2006/relationships/tags" Target="../tags/tag112.xml"/><Relationship Id="rId51" Type="http://schemas.openxmlformats.org/officeDocument/2006/relationships/tags" Target="../tags/tag111.xml"/><Relationship Id="rId50" Type="http://schemas.openxmlformats.org/officeDocument/2006/relationships/tags" Target="../tags/tag110.xml"/><Relationship Id="rId5" Type="http://schemas.openxmlformats.org/officeDocument/2006/relationships/tags" Target="../tags/tag65.xml"/><Relationship Id="rId49" Type="http://schemas.openxmlformats.org/officeDocument/2006/relationships/tags" Target="../tags/tag109.xml"/><Relationship Id="rId48" Type="http://schemas.openxmlformats.org/officeDocument/2006/relationships/tags" Target="../tags/tag108.xml"/><Relationship Id="rId47" Type="http://schemas.openxmlformats.org/officeDocument/2006/relationships/tags" Target="../tags/tag107.xml"/><Relationship Id="rId46" Type="http://schemas.openxmlformats.org/officeDocument/2006/relationships/tags" Target="../tags/tag106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tags" Target="../tags/tag103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openxmlformats.org/officeDocument/2006/relationships/tags" Target="../tags/tag64.xml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tags" Target="../tags/tag96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image" Target="../media/image12.jpeg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72.xml"/><Relationship Id="rId119" Type="http://schemas.openxmlformats.org/officeDocument/2006/relationships/image" Target="../media/image4.png"/><Relationship Id="rId118" Type="http://schemas.openxmlformats.org/officeDocument/2006/relationships/tags" Target="../tags/tag178.xml"/><Relationship Id="rId117" Type="http://schemas.openxmlformats.org/officeDocument/2006/relationships/tags" Target="../tags/tag177.xml"/><Relationship Id="rId116" Type="http://schemas.openxmlformats.org/officeDocument/2006/relationships/tags" Target="../tags/tag176.xml"/><Relationship Id="rId115" Type="http://schemas.openxmlformats.org/officeDocument/2006/relationships/tags" Target="../tags/tag175.xml"/><Relationship Id="rId114" Type="http://schemas.openxmlformats.org/officeDocument/2006/relationships/tags" Target="../tags/tag174.xml"/><Relationship Id="rId113" Type="http://schemas.openxmlformats.org/officeDocument/2006/relationships/tags" Target="../tags/tag173.xml"/><Relationship Id="rId112" Type="http://schemas.openxmlformats.org/officeDocument/2006/relationships/tags" Target="../tags/tag172.xml"/><Relationship Id="rId111" Type="http://schemas.openxmlformats.org/officeDocument/2006/relationships/tags" Target="../tags/tag171.xml"/><Relationship Id="rId110" Type="http://schemas.openxmlformats.org/officeDocument/2006/relationships/tags" Target="../tags/tag170.xml"/><Relationship Id="rId11" Type="http://schemas.openxmlformats.org/officeDocument/2006/relationships/tags" Target="../tags/tag71.xml"/><Relationship Id="rId109" Type="http://schemas.openxmlformats.org/officeDocument/2006/relationships/tags" Target="../tags/tag169.xml"/><Relationship Id="rId108" Type="http://schemas.openxmlformats.org/officeDocument/2006/relationships/tags" Target="../tags/tag168.xml"/><Relationship Id="rId107" Type="http://schemas.openxmlformats.org/officeDocument/2006/relationships/tags" Target="../tags/tag167.xml"/><Relationship Id="rId106" Type="http://schemas.openxmlformats.org/officeDocument/2006/relationships/tags" Target="../tags/tag166.xml"/><Relationship Id="rId105" Type="http://schemas.openxmlformats.org/officeDocument/2006/relationships/tags" Target="../tags/tag165.xml"/><Relationship Id="rId104" Type="http://schemas.openxmlformats.org/officeDocument/2006/relationships/tags" Target="../tags/tag164.xml"/><Relationship Id="rId103" Type="http://schemas.openxmlformats.org/officeDocument/2006/relationships/tags" Target="../tags/tag163.xml"/><Relationship Id="rId102" Type="http://schemas.openxmlformats.org/officeDocument/2006/relationships/tags" Target="../tags/tag162.xml"/><Relationship Id="rId101" Type="http://schemas.openxmlformats.org/officeDocument/2006/relationships/tags" Target="../tags/tag161.xml"/><Relationship Id="rId100" Type="http://schemas.openxmlformats.org/officeDocument/2006/relationships/tags" Target="../tags/tag160.xml"/><Relationship Id="rId10" Type="http://schemas.openxmlformats.org/officeDocument/2006/relationships/tags" Target="../tags/tag70.xml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14.xml"/><Relationship Id="rId5" Type="http://schemas.openxmlformats.org/officeDocument/2006/relationships/image" Target="../media/image4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tags" Target="../tags/tag313.xml"/></Relationships>
</file>

<file path=ppt/slides/_rels/slide55.xml.rels><?xml version="1.0" encoding="UTF-8" standalone="yes"?>
<Relationships xmlns="http://schemas.openxmlformats.org/package/2006/relationships"><Relationship Id="rId99" Type="http://schemas.openxmlformats.org/officeDocument/2006/relationships/tags" Target="../tags/tag411.xml"/><Relationship Id="rId98" Type="http://schemas.openxmlformats.org/officeDocument/2006/relationships/tags" Target="../tags/tag410.xml"/><Relationship Id="rId97" Type="http://schemas.openxmlformats.org/officeDocument/2006/relationships/tags" Target="../tags/tag409.xml"/><Relationship Id="rId96" Type="http://schemas.openxmlformats.org/officeDocument/2006/relationships/tags" Target="../tags/tag408.xml"/><Relationship Id="rId95" Type="http://schemas.openxmlformats.org/officeDocument/2006/relationships/tags" Target="../tags/tag407.xml"/><Relationship Id="rId94" Type="http://schemas.openxmlformats.org/officeDocument/2006/relationships/tags" Target="../tags/tag406.xml"/><Relationship Id="rId93" Type="http://schemas.openxmlformats.org/officeDocument/2006/relationships/tags" Target="../tags/tag405.xml"/><Relationship Id="rId92" Type="http://schemas.openxmlformats.org/officeDocument/2006/relationships/tags" Target="../tags/tag404.xml"/><Relationship Id="rId91" Type="http://schemas.openxmlformats.org/officeDocument/2006/relationships/tags" Target="../tags/tag403.xml"/><Relationship Id="rId90" Type="http://schemas.openxmlformats.org/officeDocument/2006/relationships/tags" Target="../tags/tag402.xml"/><Relationship Id="rId9" Type="http://schemas.openxmlformats.org/officeDocument/2006/relationships/tags" Target="../tags/tag321.xml"/><Relationship Id="rId89" Type="http://schemas.openxmlformats.org/officeDocument/2006/relationships/tags" Target="../tags/tag401.xml"/><Relationship Id="rId88" Type="http://schemas.openxmlformats.org/officeDocument/2006/relationships/tags" Target="../tags/tag400.xml"/><Relationship Id="rId87" Type="http://schemas.openxmlformats.org/officeDocument/2006/relationships/tags" Target="../tags/tag399.xml"/><Relationship Id="rId86" Type="http://schemas.openxmlformats.org/officeDocument/2006/relationships/tags" Target="../tags/tag398.xml"/><Relationship Id="rId85" Type="http://schemas.openxmlformats.org/officeDocument/2006/relationships/tags" Target="../tags/tag397.xml"/><Relationship Id="rId84" Type="http://schemas.openxmlformats.org/officeDocument/2006/relationships/tags" Target="../tags/tag396.xml"/><Relationship Id="rId83" Type="http://schemas.openxmlformats.org/officeDocument/2006/relationships/tags" Target="../tags/tag395.xml"/><Relationship Id="rId82" Type="http://schemas.openxmlformats.org/officeDocument/2006/relationships/tags" Target="../tags/tag394.xml"/><Relationship Id="rId81" Type="http://schemas.openxmlformats.org/officeDocument/2006/relationships/tags" Target="../tags/tag393.xml"/><Relationship Id="rId80" Type="http://schemas.openxmlformats.org/officeDocument/2006/relationships/tags" Target="../tags/tag392.xml"/><Relationship Id="rId8" Type="http://schemas.openxmlformats.org/officeDocument/2006/relationships/tags" Target="../tags/tag320.xml"/><Relationship Id="rId79" Type="http://schemas.openxmlformats.org/officeDocument/2006/relationships/tags" Target="../tags/tag391.xml"/><Relationship Id="rId78" Type="http://schemas.openxmlformats.org/officeDocument/2006/relationships/tags" Target="../tags/tag390.xml"/><Relationship Id="rId77" Type="http://schemas.openxmlformats.org/officeDocument/2006/relationships/tags" Target="../tags/tag389.xml"/><Relationship Id="rId76" Type="http://schemas.openxmlformats.org/officeDocument/2006/relationships/tags" Target="../tags/tag388.xml"/><Relationship Id="rId75" Type="http://schemas.openxmlformats.org/officeDocument/2006/relationships/tags" Target="../tags/tag387.xml"/><Relationship Id="rId74" Type="http://schemas.openxmlformats.org/officeDocument/2006/relationships/tags" Target="../tags/tag386.xml"/><Relationship Id="rId73" Type="http://schemas.openxmlformats.org/officeDocument/2006/relationships/tags" Target="../tags/tag385.xml"/><Relationship Id="rId72" Type="http://schemas.openxmlformats.org/officeDocument/2006/relationships/tags" Target="../tags/tag384.xml"/><Relationship Id="rId71" Type="http://schemas.openxmlformats.org/officeDocument/2006/relationships/tags" Target="../tags/tag383.xml"/><Relationship Id="rId70" Type="http://schemas.openxmlformats.org/officeDocument/2006/relationships/tags" Target="../tags/tag382.xml"/><Relationship Id="rId7" Type="http://schemas.openxmlformats.org/officeDocument/2006/relationships/tags" Target="../tags/tag319.xml"/><Relationship Id="rId69" Type="http://schemas.openxmlformats.org/officeDocument/2006/relationships/tags" Target="../tags/tag381.xml"/><Relationship Id="rId68" Type="http://schemas.openxmlformats.org/officeDocument/2006/relationships/tags" Target="../tags/tag380.xml"/><Relationship Id="rId67" Type="http://schemas.openxmlformats.org/officeDocument/2006/relationships/tags" Target="../tags/tag379.xml"/><Relationship Id="rId66" Type="http://schemas.openxmlformats.org/officeDocument/2006/relationships/tags" Target="../tags/tag378.xml"/><Relationship Id="rId65" Type="http://schemas.openxmlformats.org/officeDocument/2006/relationships/tags" Target="../tags/tag377.xml"/><Relationship Id="rId64" Type="http://schemas.openxmlformats.org/officeDocument/2006/relationships/tags" Target="../tags/tag376.xml"/><Relationship Id="rId63" Type="http://schemas.openxmlformats.org/officeDocument/2006/relationships/tags" Target="../tags/tag375.xml"/><Relationship Id="rId62" Type="http://schemas.openxmlformats.org/officeDocument/2006/relationships/tags" Target="../tags/tag374.xml"/><Relationship Id="rId61" Type="http://schemas.openxmlformats.org/officeDocument/2006/relationships/tags" Target="../tags/tag373.xml"/><Relationship Id="rId60" Type="http://schemas.openxmlformats.org/officeDocument/2006/relationships/tags" Target="../tags/tag372.xml"/><Relationship Id="rId6" Type="http://schemas.openxmlformats.org/officeDocument/2006/relationships/tags" Target="../tags/tag318.xml"/><Relationship Id="rId59" Type="http://schemas.openxmlformats.org/officeDocument/2006/relationships/tags" Target="../tags/tag371.xml"/><Relationship Id="rId58" Type="http://schemas.openxmlformats.org/officeDocument/2006/relationships/tags" Target="../tags/tag370.xml"/><Relationship Id="rId57" Type="http://schemas.openxmlformats.org/officeDocument/2006/relationships/tags" Target="../tags/tag369.xml"/><Relationship Id="rId56" Type="http://schemas.openxmlformats.org/officeDocument/2006/relationships/tags" Target="../tags/tag368.xml"/><Relationship Id="rId55" Type="http://schemas.openxmlformats.org/officeDocument/2006/relationships/tags" Target="../tags/tag367.xml"/><Relationship Id="rId54" Type="http://schemas.openxmlformats.org/officeDocument/2006/relationships/tags" Target="../tags/tag366.xml"/><Relationship Id="rId53" Type="http://schemas.openxmlformats.org/officeDocument/2006/relationships/tags" Target="../tags/tag365.xml"/><Relationship Id="rId52" Type="http://schemas.openxmlformats.org/officeDocument/2006/relationships/tags" Target="../tags/tag364.xml"/><Relationship Id="rId51" Type="http://schemas.openxmlformats.org/officeDocument/2006/relationships/tags" Target="../tags/tag363.xml"/><Relationship Id="rId50" Type="http://schemas.openxmlformats.org/officeDocument/2006/relationships/tags" Target="../tags/tag362.xml"/><Relationship Id="rId5" Type="http://schemas.openxmlformats.org/officeDocument/2006/relationships/tags" Target="../tags/tag317.xml"/><Relationship Id="rId49" Type="http://schemas.openxmlformats.org/officeDocument/2006/relationships/tags" Target="../tags/tag361.xml"/><Relationship Id="rId48" Type="http://schemas.openxmlformats.org/officeDocument/2006/relationships/tags" Target="../tags/tag360.xml"/><Relationship Id="rId47" Type="http://schemas.openxmlformats.org/officeDocument/2006/relationships/tags" Target="../tags/tag359.xml"/><Relationship Id="rId46" Type="http://schemas.openxmlformats.org/officeDocument/2006/relationships/tags" Target="../tags/tag358.xml"/><Relationship Id="rId45" Type="http://schemas.openxmlformats.org/officeDocument/2006/relationships/tags" Target="../tags/tag357.xml"/><Relationship Id="rId44" Type="http://schemas.openxmlformats.org/officeDocument/2006/relationships/tags" Target="../tags/tag356.xml"/><Relationship Id="rId43" Type="http://schemas.openxmlformats.org/officeDocument/2006/relationships/tags" Target="../tags/tag355.xml"/><Relationship Id="rId42" Type="http://schemas.openxmlformats.org/officeDocument/2006/relationships/tags" Target="../tags/tag354.xml"/><Relationship Id="rId41" Type="http://schemas.openxmlformats.org/officeDocument/2006/relationships/tags" Target="../tags/tag353.xml"/><Relationship Id="rId40" Type="http://schemas.openxmlformats.org/officeDocument/2006/relationships/tags" Target="../tags/tag352.xml"/><Relationship Id="rId4" Type="http://schemas.openxmlformats.org/officeDocument/2006/relationships/tags" Target="../tags/tag316.xml"/><Relationship Id="rId39" Type="http://schemas.openxmlformats.org/officeDocument/2006/relationships/tags" Target="../tags/tag351.xml"/><Relationship Id="rId38" Type="http://schemas.openxmlformats.org/officeDocument/2006/relationships/tags" Target="../tags/tag350.xml"/><Relationship Id="rId37" Type="http://schemas.openxmlformats.org/officeDocument/2006/relationships/tags" Target="../tags/tag349.xml"/><Relationship Id="rId36" Type="http://schemas.openxmlformats.org/officeDocument/2006/relationships/tags" Target="../tags/tag348.xml"/><Relationship Id="rId35" Type="http://schemas.openxmlformats.org/officeDocument/2006/relationships/tags" Target="../tags/tag347.xml"/><Relationship Id="rId34" Type="http://schemas.openxmlformats.org/officeDocument/2006/relationships/tags" Target="../tags/tag346.xml"/><Relationship Id="rId33" Type="http://schemas.openxmlformats.org/officeDocument/2006/relationships/tags" Target="../tags/tag345.xml"/><Relationship Id="rId32" Type="http://schemas.openxmlformats.org/officeDocument/2006/relationships/tags" Target="../tags/tag344.xml"/><Relationship Id="rId31" Type="http://schemas.openxmlformats.org/officeDocument/2006/relationships/tags" Target="../tags/tag343.xml"/><Relationship Id="rId30" Type="http://schemas.openxmlformats.org/officeDocument/2006/relationships/tags" Target="../tags/tag342.xml"/><Relationship Id="rId3" Type="http://schemas.openxmlformats.org/officeDocument/2006/relationships/tags" Target="../tags/tag315.xml"/><Relationship Id="rId29" Type="http://schemas.openxmlformats.org/officeDocument/2006/relationships/tags" Target="../tags/tag341.xml"/><Relationship Id="rId28" Type="http://schemas.openxmlformats.org/officeDocument/2006/relationships/tags" Target="../tags/tag340.xml"/><Relationship Id="rId27" Type="http://schemas.openxmlformats.org/officeDocument/2006/relationships/tags" Target="../tags/tag339.xml"/><Relationship Id="rId26" Type="http://schemas.openxmlformats.org/officeDocument/2006/relationships/tags" Target="../tags/tag338.xml"/><Relationship Id="rId25" Type="http://schemas.openxmlformats.org/officeDocument/2006/relationships/tags" Target="../tags/tag337.xml"/><Relationship Id="rId24" Type="http://schemas.openxmlformats.org/officeDocument/2006/relationships/tags" Target="../tags/tag336.xml"/><Relationship Id="rId23" Type="http://schemas.openxmlformats.org/officeDocument/2006/relationships/tags" Target="../tags/tag335.xml"/><Relationship Id="rId22" Type="http://schemas.openxmlformats.org/officeDocument/2006/relationships/tags" Target="../tags/tag334.xml"/><Relationship Id="rId21" Type="http://schemas.openxmlformats.org/officeDocument/2006/relationships/tags" Target="../tags/tag333.xml"/><Relationship Id="rId20" Type="http://schemas.openxmlformats.org/officeDocument/2006/relationships/tags" Target="../tags/tag332.xml"/><Relationship Id="rId2" Type="http://schemas.openxmlformats.org/officeDocument/2006/relationships/image" Target="../media/image12.jpeg"/><Relationship Id="rId19" Type="http://schemas.openxmlformats.org/officeDocument/2006/relationships/tags" Target="../tags/tag331.xml"/><Relationship Id="rId18" Type="http://schemas.openxmlformats.org/officeDocument/2006/relationships/tags" Target="../tags/tag330.xml"/><Relationship Id="rId17" Type="http://schemas.openxmlformats.org/officeDocument/2006/relationships/tags" Target="../tags/tag329.xml"/><Relationship Id="rId16" Type="http://schemas.openxmlformats.org/officeDocument/2006/relationships/tags" Target="../tags/tag328.xml"/><Relationship Id="rId15" Type="http://schemas.openxmlformats.org/officeDocument/2006/relationships/tags" Target="../tags/tag327.xml"/><Relationship Id="rId14" Type="http://schemas.openxmlformats.org/officeDocument/2006/relationships/tags" Target="../tags/tag326.xml"/><Relationship Id="rId13" Type="http://schemas.openxmlformats.org/officeDocument/2006/relationships/tags" Target="../tags/tag325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24.xml"/><Relationship Id="rId119" Type="http://schemas.openxmlformats.org/officeDocument/2006/relationships/image" Target="../media/image4.png"/><Relationship Id="rId118" Type="http://schemas.openxmlformats.org/officeDocument/2006/relationships/tags" Target="../tags/tag430.xml"/><Relationship Id="rId117" Type="http://schemas.openxmlformats.org/officeDocument/2006/relationships/tags" Target="../tags/tag429.xml"/><Relationship Id="rId116" Type="http://schemas.openxmlformats.org/officeDocument/2006/relationships/tags" Target="../tags/tag428.xml"/><Relationship Id="rId115" Type="http://schemas.openxmlformats.org/officeDocument/2006/relationships/tags" Target="../tags/tag427.xml"/><Relationship Id="rId114" Type="http://schemas.openxmlformats.org/officeDocument/2006/relationships/tags" Target="../tags/tag426.xml"/><Relationship Id="rId113" Type="http://schemas.openxmlformats.org/officeDocument/2006/relationships/tags" Target="../tags/tag425.xml"/><Relationship Id="rId112" Type="http://schemas.openxmlformats.org/officeDocument/2006/relationships/tags" Target="../tags/tag424.xml"/><Relationship Id="rId111" Type="http://schemas.openxmlformats.org/officeDocument/2006/relationships/tags" Target="../tags/tag423.xml"/><Relationship Id="rId110" Type="http://schemas.openxmlformats.org/officeDocument/2006/relationships/tags" Target="../tags/tag422.xml"/><Relationship Id="rId11" Type="http://schemas.openxmlformats.org/officeDocument/2006/relationships/tags" Target="../tags/tag323.xml"/><Relationship Id="rId109" Type="http://schemas.openxmlformats.org/officeDocument/2006/relationships/tags" Target="../tags/tag421.xml"/><Relationship Id="rId108" Type="http://schemas.openxmlformats.org/officeDocument/2006/relationships/tags" Target="../tags/tag420.xml"/><Relationship Id="rId107" Type="http://schemas.openxmlformats.org/officeDocument/2006/relationships/tags" Target="../tags/tag419.xml"/><Relationship Id="rId106" Type="http://schemas.openxmlformats.org/officeDocument/2006/relationships/tags" Target="../tags/tag418.xml"/><Relationship Id="rId105" Type="http://schemas.openxmlformats.org/officeDocument/2006/relationships/tags" Target="../tags/tag417.xml"/><Relationship Id="rId104" Type="http://schemas.openxmlformats.org/officeDocument/2006/relationships/tags" Target="../tags/tag416.xml"/><Relationship Id="rId103" Type="http://schemas.openxmlformats.org/officeDocument/2006/relationships/tags" Target="../tags/tag415.xml"/><Relationship Id="rId102" Type="http://schemas.openxmlformats.org/officeDocument/2006/relationships/tags" Target="../tags/tag414.xml"/><Relationship Id="rId101" Type="http://schemas.openxmlformats.org/officeDocument/2006/relationships/tags" Target="../tags/tag413.xml"/><Relationship Id="rId100" Type="http://schemas.openxmlformats.org/officeDocument/2006/relationships/tags" Target="../tags/tag412.xml"/><Relationship Id="rId10" Type="http://schemas.openxmlformats.org/officeDocument/2006/relationships/tags" Target="../tags/tag322.xml"/><Relationship Id="rId1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5.jpeg"/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microsoft.com/office/2007/relationships/media" Target="../media/audio3.wav"/><Relationship Id="rId3" Type="http://schemas.openxmlformats.org/officeDocument/2006/relationships/audio" Target="../media/audio3.wav"/><Relationship Id="rId2" Type="http://schemas.openxmlformats.org/officeDocument/2006/relationships/image" Target="../media/image9.png"/><Relationship Id="rId1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6.png"/><Relationship Id="rId1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6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6.png"/><Relationship Id="rId1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6.png"/><Relationship Id="rId1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6.png"/><Relationship Id="rId1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4.xml"/><Relationship Id="rId2" Type="http://schemas.openxmlformats.org/officeDocument/2006/relationships/tags" Target="../tags/tag433.xml"/><Relationship Id="rId1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8.xml"/><Relationship Id="rId2" Type="http://schemas.openxmlformats.org/officeDocument/2006/relationships/tags" Target="../tags/tag437.xml"/><Relationship Id="rId1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0.xml"/></Relationships>
</file>

<file path=ppt/slides/_rels/slide6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2.xml"/><Relationship Id="rId5" Type="http://schemas.openxmlformats.org/officeDocument/2006/relationships/image" Target="../media/image4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tags" Target="../tags/tag4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4.xml"/><Relationship Id="rId2" Type="http://schemas.openxmlformats.org/officeDocument/2006/relationships/tags" Target="../tags/tag443.xml"/><Relationship Id="rId1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6.xml"/><Relationship Id="rId2" Type="http://schemas.openxmlformats.org/officeDocument/2006/relationships/tags" Target="../tags/tag445.xml"/><Relationship Id="rId1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8.xml"/><Relationship Id="rId2" Type="http://schemas.openxmlformats.org/officeDocument/2006/relationships/tags" Target="../tags/tag447.xml"/><Relationship Id="rId1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远古时代，有不少动植物在大自然的变迁中灭亡了。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起初我也想不通，经他再三解释，我就通了。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biàn qiān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变迁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change,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go through vicissitudes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2005552"/>
            <a:chOff x="7787" y="2920"/>
            <a:chExt cx="5660" cy="2231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qǐ chū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起初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at first, in the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beginning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秋天，大雁从北方迁徙到南方。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任何人都不能侵犯他人的私生活。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qiān xǐ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迁徙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migrate,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move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2005552"/>
            <a:chOff x="7787" y="2920"/>
            <a:chExt cx="5660" cy="2231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qīn fàn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侵犯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invade,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encroach or infringe on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我家居住的环境比较清静。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你这样做纯粹是为了自己的利益。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jū zhù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居住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live, to dwell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chún cuì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纯粹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adv. solely, purely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人类破坏了自然，就破坏了自己的生存环境。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shēng cún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生存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survive, to live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7660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车上严禁携带易燃易爆物品。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9280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译者在本书的序言中向自己的妻子表示了感谢。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11695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如果没有农民工的辛苦，就没有城市的繁华。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91476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有了这些记录，可以便于日后查考。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xié dài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携带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carry, to bring along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xù yán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序言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preface, foreword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fán huá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繁华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busy, bustling, prosperous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biàn yú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便于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be easy to, to be convenient for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不同的地域有不同的文化习俗。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傍晚时，渔船三三两两地回到了码头。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世界多极化是社会发展的主流。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xí sú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习俗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custom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mǎ tóu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码头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wharf, dock, quay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zhǔ liú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主流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mainstream, essential aspect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7550"/>
            <a:chOff x="304" y="2028"/>
            <a:chExt cx="3491" cy="51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变迁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change,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go through vicissitudes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biàn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qiān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迁徙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migrate,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move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qiān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xǐ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起初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at first, in the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beginning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qǐ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chū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257550"/>
            <a:chOff x="9262" y="2028"/>
            <a:chExt cx="3533" cy="51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侵犯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invade,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encroach or infringe on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qīn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fàn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居住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live, to dwell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jū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纯粹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solely, purely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chún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cuì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生存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survive, to live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700260" y="4382135"/>
            <a:ext cx="247904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shēng</a:t>
            </a:r>
            <a:r>
              <a:rPr 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cún</a:t>
            </a:r>
            <a:endParaRPr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携带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carry, to bring along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xié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dài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繁华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busy, bustling, prosperous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fán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huá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序言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preface, foreword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xù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yán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便于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be easy to, to be convenient for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biàn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yú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习俗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custom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xí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sú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码头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wharf, dock, quay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mǎ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tóu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主流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mainstream, essential aspect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zhǔ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liú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迁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73785"/>
            <a:ext cx="8296275" cy="6299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迁居</a:t>
            </a:r>
            <a:r>
              <a:rPr lang="en-US" altLang="zh-CN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迁徙</a:t>
            </a:r>
            <a:r>
              <a:rPr lang="en-US" altLang="zh-CN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搬迁</a:t>
            </a:r>
            <a:r>
              <a:rPr lang="en-US" altLang="zh-CN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见异思迁</a:t>
            </a:r>
            <a:r>
              <a:rPr lang="en-US" altLang="zh-CN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变迁</a:t>
            </a:r>
            <a:r>
              <a:rPr lang="en-US" altLang="zh-CN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事过境迁</a:t>
            </a:r>
            <a:endParaRPr lang="zh-CN" altLang="en-US" sz="35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32305"/>
            <a:ext cx="858583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这位数学家生于圣彼得堡的一个富商家庭，10岁随家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迁居德国，自幼对数学有浓厚的兴趣。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089275"/>
            <a:ext cx="8850630" cy="53721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现在景气不佳，我劝你安心工作，不要见异思迁。</a:t>
            </a:r>
            <a:endParaRPr lang="zh-CN" altLang="en-US" sz="29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携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92684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携带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提携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携手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扶老携幼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4965065"/>
            <a:ext cx="871918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在随身携带的十几件行装中，他认为只有咖啡色那件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最能表达他当时的心情</a:t>
            </a: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。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41085"/>
            <a:ext cx="8582660" cy="50673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sz="27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您觉得青年之间的热恋更浪漫，还是携手夕阳更浪漫</a:t>
            </a:r>
            <a:r>
              <a:rPr lang="zh-CN" sz="27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？</a:t>
            </a:r>
            <a:endParaRPr lang="zh-CN" sz="27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alphaModFix amt="80000"/>
          </a:blip>
          <a:stretch>
            <a:fillRect/>
          </a:stretch>
        </p:blipFill>
        <p:spPr>
          <a:xfrm>
            <a:off x="6096635" y="4956810"/>
            <a:ext cx="2176145" cy="1874520"/>
          </a:xfrm>
          <a:prstGeom prst="ellipse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2918460" y="2785745"/>
            <a:ext cx="2261235" cy="1960245"/>
          </a:xfrm>
          <a:prstGeom prst="ellipse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6935470" y="1063625"/>
            <a:ext cx="2689860" cy="2011680"/>
          </a:xfrm>
          <a:prstGeom prst="ellipse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021716"/>
            <a:ext cx="2837180" cy="1860822"/>
            <a:chOff x="7787" y="2953"/>
            <a:chExt cx="5660" cy="2070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53"/>
              <a:ext cx="5660" cy="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便于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17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动词——表示较容易做某事。“便于”后面对为动词性词语。</a:t>
              </a:r>
              <a:endParaRPr sz="17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739265"/>
            <a:ext cx="9747885" cy="828675"/>
            <a:chOff x="518" y="3426"/>
            <a:chExt cx="15351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5351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科普文章应该写得简明易懂、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便于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理解。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243580"/>
            <a:ext cx="9173845" cy="1037590"/>
            <a:chOff x="518" y="3097"/>
            <a:chExt cx="14447" cy="1634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470"/>
              <a:ext cx="14445" cy="8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1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多数学者认为目前图书分类太过繁杂，不</a:t>
              </a:r>
              <a:r>
                <a:rPr lang="zh-CN" altLang="en-US" sz="31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便于</a:t>
              </a:r>
              <a:r>
                <a:rPr lang="zh-CN" altLang="en-US" sz="31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利用。</a:t>
              </a:r>
              <a:endParaRPr lang="zh-CN" altLang="en-US" sz="31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7915"/>
            <a:chOff x="518" y="3426"/>
            <a:chExt cx="13447" cy="1729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为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便于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外地人出行，他搜集了当地文化习俗以及车船码头等信息，做了简明介绍。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30015" y="2047240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4000" b="1" dirty="0" smtClean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B</a:t>
                </a:r>
                <a:endParaRPr lang="en-US" altLang="zh-CN" sz="4000" b="1" dirty="0" smtClean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974465" y="4685030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4000" b="1" dirty="0" smtClean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C</a:t>
                </a:r>
                <a:endParaRPr lang="en-US" altLang="zh-CN" sz="4000" b="1" dirty="0" smtClean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201485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6035" y="2202180"/>
            <a:ext cx="454088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zh-CN" sz="24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为了</a:t>
            </a: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zh-CN" sz="24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推销，她给这种儿童服装</a:t>
            </a: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zh-CN" sz="24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起了个</a:t>
            </a: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zh-CN" sz="24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好听的名字——帅王子。</a:t>
            </a:r>
            <a:endParaRPr lang="zh-CN" altLang="zh-CN" sz="2400" noProof="0" smtClean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6670" y="464502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66035" y="4603750"/>
            <a:ext cx="4540885" cy="16300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0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那时的建筑系只</a:t>
            </a:r>
            <a:r>
              <a:rPr lang="zh-CN" altLang="zh-CN" sz="20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zh-CN" sz="20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收男生，</a:t>
            </a:r>
            <a:r>
              <a:rPr lang="zh-CN" altLang="zh-CN" sz="20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zh-CN" sz="20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不收女生，学校的管理者说，这样更</a:t>
            </a:r>
            <a:r>
              <a:rPr lang="zh-CN" altLang="zh-CN" sz="20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zh-CN" sz="20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管理，因为建筑系的学生需要经常在夜里作图</a:t>
            </a:r>
            <a:endParaRPr lang="zh-CN" altLang="zh-CN" sz="2000" noProof="0" smtClean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华文细黑" panose="02010600040101010101" pitchFamily="2" charset="-122"/>
            </a:endParaRPr>
          </a:p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0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画画，而一个女生深夜待在画室是很不</a:t>
            </a:r>
            <a:r>
              <a:rPr lang="zh-CN" altLang="zh-CN" sz="20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zh-CN" sz="20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适当的。</a:t>
            </a:r>
            <a:endParaRPr lang="zh-CN" altLang="zh-CN" sz="2000" noProof="0" smtClean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华文细黑" panose="0201060004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 smtClean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2382520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便于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5058410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便于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30015" y="3101340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4000" b="1" dirty="0" smtClean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D</a:t>
                </a:r>
                <a:endParaRPr lang="en-US" altLang="zh-CN" sz="4000" b="1" dirty="0" smtClean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306895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6035" y="3256280"/>
            <a:ext cx="454088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一种</a:t>
            </a: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zh-CN" sz="24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说法是，</a:t>
            </a: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zh-CN" sz="24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老年人胃的消化力弱，</a:t>
            </a: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zh-CN" sz="24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吃面条，更</a:t>
            </a: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zh-CN" sz="24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消化吸收。</a:t>
            </a:r>
            <a:endParaRPr lang="zh-CN" altLang="zh-CN" sz="2400" noProof="0" smtClean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华文细黑" panose="0201060004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 smtClean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3436620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便于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7660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清晨树林中的小鸟犹如快乐的孩子在欢乐地唱歌。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92805" y="4646930"/>
            <a:ext cx="25336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2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我们做生意的宗旨是老少无欺，顾客可以绝对放心。</a:t>
            </a:r>
            <a:endParaRPr lang="zh-CN" altLang="en-US" sz="22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11695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小时候，广播里最让我着迷的栏目就是评书连播。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91476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现在的电视节目越来越接地气，越来越人性化了。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yóu rú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犹如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be like, to seem as if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zōng zhǐ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宗旨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aim, purpose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lán mù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栏目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column (in a newspaper, magazine, etc.)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rén xìng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人性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human nature, humanity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2069465" y="4584700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这次卫星发射的准备工作非常周密。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现在的卫星导航系统被广泛应用。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在云南旅行时，我们需要请一位经验丰富的向导。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wèi xīng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卫星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satellite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dǎo háng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导航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navigate, to pilo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xiàng dǎo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向导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guide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犹如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be like, to seem as if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yóu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rú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257550"/>
            <a:chOff x="9330" y="2028"/>
            <a:chExt cx="3465" cy="51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栏目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column (in a newspaper, magazine, etc.)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lán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mù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宗旨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aim, purpose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zōng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zhǐ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人性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human nature, humanity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rén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xìng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卫星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satellite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wèi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xīng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导航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navigate, to pilot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dǎo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háng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向导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guide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700260" y="4382135"/>
            <a:ext cx="247904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xiàng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dǎo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7030720" y="2938145"/>
            <a:ext cx="2181860" cy="1648460"/>
          </a:xfrm>
          <a:prstGeom prst="ellipse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2414905" y="926465"/>
            <a:ext cx="1834515" cy="1756410"/>
          </a:xfrm>
          <a:prstGeom prst="ellipse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40377"/>
            <a:ext cx="2837180" cy="1691820"/>
            <a:chOff x="7787" y="3085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8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犹如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动词——意思是“好像、如同”，用于书面。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713230"/>
            <a:ext cx="9455785" cy="891540"/>
            <a:chOff x="518" y="3385"/>
            <a:chExt cx="14891" cy="1404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385"/>
              <a:ext cx="14878" cy="1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公司的劣质产品气坏了消费者，顾客的愤怒情绪</a:t>
              </a:r>
              <a:r>
                <a:rPr lang="zh-CN" altLang="en-US" sz="26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犹如</a:t>
              </a:r>
              <a:r>
                <a:rPr lang="zh-CN" altLang="en-US" sz="2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火山爆发般难以控制。</a:t>
              </a:r>
              <a:endParaRPr lang="zh-CN" altLang="en-US" sz="26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242945"/>
            <a:ext cx="9173845" cy="1045210"/>
            <a:chOff x="518" y="3096"/>
            <a:chExt cx="14447" cy="1646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096"/>
              <a:ext cx="14445" cy="1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1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1999年以后，中国人逐渐成为游客中的主流，国内旅游和出国旅游都变得</a:t>
              </a:r>
              <a:r>
                <a:rPr lang="zh-CN" altLang="en-US" sz="31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犹如</a:t>
              </a:r>
              <a:r>
                <a:rPr lang="zh-CN" altLang="en-US" sz="31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家常便饭。</a:t>
              </a:r>
              <a:endParaRPr lang="zh-CN" altLang="en-US" sz="31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7915"/>
            <a:chOff x="518" y="3426"/>
            <a:chExt cx="13447" cy="1729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卫星导航系统的广泛应用，使得人们不管走到哪儿，都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犹如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有位随身的向导。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172075" y="5549265"/>
            <a:ext cx="1847850" cy="1135380"/>
          </a:xfrm>
          <a:prstGeom prst="ellipse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054985" y="2977515"/>
            <a:ext cx="5914466" cy="677545"/>
            <a:chOff x="4428" y="462"/>
            <a:chExt cx="3212" cy="1067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500" y="595"/>
              <a:ext cx="3140" cy="8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A. 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我们的人生</a:t>
              </a:r>
              <a:endParaRPr lang="zh-CN" altLang="en-US" sz="2800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99568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sz="28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                   </a:t>
              </a:r>
              <a:r>
                <a:rPr lang="zh-CN" altLang="en-US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</a:t>
              </a:r>
              <a:r>
                <a:rPr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犹如温暖的春风扑面，智慧的清泉入心。</a:t>
              </a:r>
              <a:endParaRPr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3054985" y="4184015"/>
            <a:ext cx="5907100" cy="677545"/>
            <a:chOff x="4428" y="462"/>
            <a:chExt cx="3208" cy="1067"/>
          </a:xfrm>
        </p:grpSpPr>
        <p:sp>
          <p:nvSpPr>
            <p:cNvPr id="7" name="圆角矩形 6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496" y="585"/>
              <a:ext cx="3140" cy="8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B. 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先生讲课声调不高</a:t>
              </a:r>
              <a:endParaRPr lang="zh-CN" altLang="en-US" sz="2800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8538845" y="422973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组合 9"/>
          <p:cNvGrpSpPr/>
          <p:nvPr/>
        </p:nvGrpSpPr>
        <p:grpSpPr>
          <a:xfrm>
            <a:off x="3063240" y="5379720"/>
            <a:ext cx="5907100" cy="677545"/>
            <a:chOff x="4428" y="462"/>
            <a:chExt cx="3208" cy="1067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96" y="585"/>
              <a:ext cx="3140" cy="8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</a:t>
              </a: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. 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夕阳照耀下的古城</a:t>
              </a:r>
              <a:endParaRPr lang="zh-CN" altLang="en-US" sz="2800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054985" y="2977515"/>
            <a:ext cx="5914466" cy="677545"/>
            <a:chOff x="4428" y="462"/>
            <a:chExt cx="3212" cy="1067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500" y="595"/>
              <a:ext cx="3140" cy="8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A. 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我们的人生</a:t>
              </a:r>
              <a:endParaRPr lang="zh-CN" altLang="en-US" sz="2800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99568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sz="28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                  </a:t>
              </a:r>
              <a:r>
                <a:rPr lang="zh-CN" altLang="en-US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</a:t>
              </a:r>
              <a:r>
                <a:rPr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色彩犹如油画般厚重。</a:t>
              </a:r>
              <a:endParaRPr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3054985" y="4184015"/>
            <a:ext cx="5907100" cy="677545"/>
            <a:chOff x="4428" y="462"/>
            <a:chExt cx="3208" cy="1067"/>
          </a:xfrm>
        </p:grpSpPr>
        <p:sp>
          <p:nvSpPr>
            <p:cNvPr id="7" name="圆角矩形 6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496" y="585"/>
              <a:ext cx="3140" cy="8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B. 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先生讲课声调不高</a:t>
              </a:r>
              <a:endParaRPr lang="zh-CN" altLang="en-US" sz="2800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063240" y="5379720"/>
            <a:ext cx="5907100" cy="677545"/>
            <a:chOff x="4428" y="462"/>
            <a:chExt cx="3208" cy="1067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96" y="585"/>
              <a:ext cx="3140" cy="8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</a:t>
              </a: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. 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夕阳照耀下的古城</a:t>
              </a:r>
              <a:endParaRPr lang="zh-CN" altLang="en-US" sz="2800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8528050" y="543115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054985" y="2977515"/>
            <a:ext cx="5914466" cy="677545"/>
            <a:chOff x="4428" y="462"/>
            <a:chExt cx="3212" cy="1067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500" y="595"/>
              <a:ext cx="3140" cy="8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A. 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我们的人生</a:t>
              </a:r>
              <a:endParaRPr lang="zh-CN" altLang="en-US" sz="2800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99568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1931"/>
              <a:ext cx="17673" cy="228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sz="24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                        </a:t>
              </a:r>
              <a:r>
                <a:rPr lang="zh-CN" altLang="en-US" sz="2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</a:t>
              </a:r>
              <a:r>
                <a:rPr sz="2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犹如一片一望无际的大海，我们每个人，每天都在这片广阔的大海上航行。不爱大海的人，每天都会觉得度日如年、生无所盼；只有热爱海洋的人，才会懂得大海，懂得如何在海上航行得更加长远、更加顺利。</a:t>
              </a:r>
              <a:endParaRPr sz="24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3054985" y="4184015"/>
            <a:ext cx="5907100" cy="677545"/>
            <a:chOff x="4428" y="462"/>
            <a:chExt cx="3208" cy="1067"/>
          </a:xfrm>
        </p:grpSpPr>
        <p:sp>
          <p:nvSpPr>
            <p:cNvPr id="7" name="圆角矩形 6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496" y="585"/>
              <a:ext cx="3140" cy="8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B. 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先生讲课声调不高</a:t>
              </a:r>
              <a:endParaRPr lang="zh-CN" altLang="en-US" sz="2800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063240" y="5379720"/>
            <a:ext cx="5907100" cy="677545"/>
            <a:chOff x="4428" y="462"/>
            <a:chExt cx="3208" cy="1067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96" y="585"/>
              <a:ext cx="3140" cy="8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</a:t>
              </a: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. 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夕阳照耀下的古城</a:t>
              </a:r>
              <a:endParaRPr lang="zh-CN" altLang="en-US" sz="2800" b="1" dirty="0" smtClean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8604250" y="302831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619375"/>
            <a:ext cx="1407795" cy="30460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起初：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侵犯：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纯粹：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便于：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犹如：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人性：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SUS\Desktop\课件\2022.10.04课件13\图片\背景.jpg背景"/>
          <p:cNvPicPr>
            <a:picLocks noChangeAspect="1"/>
          </p:cNvPicPr>
          <p:nvPr/>
        </p:nvPicPr>
        <p:blipFill rotWithShape="1">
          <a:blip r:embed="rId1">
            <a:alphaModFix amt="80000"/>
          </a:blip>
          <a:srcRect/>
          <a:stretch>
            <a:fillRect/>
          </a:stretch>
        </p:blipFill>
        <p:spPr>
          <a:xfrm>
            <a:off x="-635" y="-67310"/>
            <a:ext cx="12192635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十三课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13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4361" y="6525"/>
                  <a:ext cx="17434" cy="902"/>
                  <a:chOff x="6495" y="6525"/>
                  <a:chExt cx="1743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13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109" y="6525"/>
                    <a:ext cx="12820" cy="50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en-US" sz="2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How travel guides reflect the changes of the world</a:t>
                    </a:r>
                    <a:endParaRPr lang="en-US" sz="20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1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13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kumimoji="0" lang="zh-CN" altLang="en-US" sz="50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从旅游指南看世事变迁</a:t>
                  </a:r>
                  <a:endParaRPr kumimoji="0" lang="zh-CN" altLang="en-US" sz="5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 smtClean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arm-up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22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8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初</a:t>
                      </a:r>
                      <a:endParaRPr lang="zh-CN" altLang="en-US" sz="48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 anchorCtr="0">
                    <a:solidFill>
                      <a:srgbClr val="CAE4F4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起初、最初、当初、年初、月初、初步、初春、初夏、初学、初恋、初创</a:t>
                      </a:r>
                      <a:endParaRPr sz="200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 anchorCtr="0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居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 anchorCtr="0">
                    <a:solidFill>
                      <a:srgbClr val="E1DCE4"/>
                    </a:solidFill>
                  </a:tcPr>
                </a:tc>
                <a:tc>
                  <a:txBody>
                    <a:bodyPr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居住、居民、居留、居家、安居、邻居、定居、同居、分居、群居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类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 anchorCtr="0">
                    <a:solidFill>
                      <a:srgbClr val="C6E1F2"/>
                    </a:solidFill>
                  </a:tcPr>
                </a:tc>
                <a:tc>
                  <a:txBody>
                    <a:bodyPr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类别、类型、种类、分类、门类、同类、人类、鸟类、肉类、鱼类、指南类、旅游类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世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 anchorCtr="0">
                    <a:solidFill>
                      <a:srgbClr val="E2DDE5"/>
                    </a:solidFill>
                  </a:tcPr>
                </a:tc>
                <a:tc>
                  <a:txBody>
                    <a:bodyPr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问世、去世、人世、世界、世道、世事、世上、世态、举世瞩目、与世无争、人情世故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7735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旅游往事</a:t>
            </a:r>
            <a:endParaRPr lang="zh-CN" altLang="en-US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2235835"/>
            <a:ext cx="56191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掌握“便于、犹如、和……相比”的意义和用法 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665095"/>
            <a:ext cx="4881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正确使用本课辨析的词语“一向一一度”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491230"/>
            <a:ext cx="901192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了解“振兴”的“振”字中的“提手旁”及带有“提手旁”的汉字常表达的意义 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719651" y="4299276"/>
            <a:ext cx="2926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偏僻、帐篷”的意义和用法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173980"/>
            <a:ext cx="2125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540392"/>
            <a:ext cx="4848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按课本P131练习5中的提示简述课文内容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380" y="3900170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熟悉并掌握“变迁、遍布、千方百计、携带、简要、延伸、振兴、家常便饭、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5922336"/>
            <a:ext cx="396748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根据提示完成课后的“写一写”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这个人办事一向小心，你尽管放心好了。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漫无目的的生活就像出海航行而没有指南针。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yí xiàng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一向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adv. all along, always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zhǐnánzhēn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指南针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compass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今后若干年，国家将重点开发西部地区。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我们的朋友遍布五大洲。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ruò gàn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若干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pron. some, several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2005552"/>
            <a:chOff x="7787" y="2920"/>
            <a:chExt cx="5660" cy="2231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biàn bù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遍布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spread all over, to be located everywhere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他千方百计地想办法出国留学。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古今中外的许多书籍，他都认真地研读。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38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qiānfāng-bǎijì</a:t>
              </a:r>
              <a:endParaRPr lang="en-US" altLang="zh-CN" sz="38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千方百计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by every possible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means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shū jí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书籍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books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他虽然退休在家,却不甘寂寞，常有作品问世。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wèn shì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问世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be published,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come out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7660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这个组织曾经一度被坏人操纵。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9280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这件事曾经轰动一时。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11695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王老师的课很有知识性和趣味性。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91476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这本书是在中外人士的共同努力下完成的。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yí dù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一度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adv. once, for a time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2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hōng dòng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轰动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cause a sensation, to make a stir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qù wèi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趣味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interest, delight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rén shì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人士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personage, person, public figure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204787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这套教材有中外两个不同版本。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这套书中外两个版本同时发行，真正方便了读者。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7743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姐姐立志做一名教师，为教育事业贡献力量。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bǎn běn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版本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edition, version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fā xíng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发行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issue, to publish, to distribute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shì yè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事业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cause, undertaking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一向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all along, always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yí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xiàng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若干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pron. some, several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ruò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gàn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48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指南针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compass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82185" y="863600"/>
            <a:ext cx="271335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zhǐnánzhēn</a:t>
            </a:r>
            <a:endParaRPr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257550"/>
            <a:chOff x="9262" y="2028"/>
            <a:chExt cx="3533" cy="51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遍布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spread all over, to be located everywhere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biàn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bù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千方百计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by every possible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means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04540" y="4364355"/>
            <a:ext cx="27508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qiānfāng-bǎijì</a:t>
            </a:r>
            <a:endParaRPr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书籍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books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shū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jí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问世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be published,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come out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700260" y="4382135"/>
            <a:ext cx="247904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wèn</a:t>
            </a:r>
            <a:r>
              <a:rPr 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shì</a:t>
            </a:r>
            <a:endParaRPr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一度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once, for a time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yí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dù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趣味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interest, delight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qù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wèi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257550"/>
            <a:chOff x="9330" y="2028"/>
            <a:chExt cx="3479" cy="51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轰动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cause a sensation, to make a stir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65040" y="863600"/>
            <a:ext cx="276542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hōng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dòng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257550"/>
            <a:chOff x="9262" y="2028"/>
            <a:chExt cx="3533" cy="51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人士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personage, person, public figure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rén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shì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版本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edition, version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bǎn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běn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257550"/>
            <a:chOff x="9262" y="2028"/>
            <a:chExt cx="3533" cy="51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发行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issue, to publish, to distribute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fā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xíng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事业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cause, undertaking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shì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yè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遍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73785"/>
            <a:ext cx="8296275" cy="6299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遍体鳞伤</a:t>
            </a:r>
            <a:r>
              <a:rPr lang="en-US" altLang="zh-CN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走遍</a:t>
            </a:r>
            <a:r>
              <a:rPr lang="en-US" altLang="zh-CN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漫山遍野</a:t>
            </a:r>
            <a:r>
              <a:rPr lang="en-US" altLang="zh-CN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遍布</a:t>
            </a:r>
            <a:r>
              <a:rPr lang="en-US" altLang="zh-CN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遍地</a:t>
            </a:r>
            <a:endParaRPr lang="zh-CN" altLang="en-US" sz="35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094230"/>
            <a:ext cx="858583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如今，大海里遍布着供通信使用的电缆。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16555"/>
            <a:ext cx="885063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当下，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跆拳道在全世界遍地开花，练习这种武术的人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越来越多。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千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3943985"/>
            <a:ext cx="9268460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千方百计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千载难逢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千变万化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千奇百怪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千言万语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成千上万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4932680"/>
            <a:ext cx="871918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他们想用户所想，只要用户需要，就千方百计地</a:t>
            </a:r>
            <a:endParaRPr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给予满足。</a:t>
            </a:r>
            <a:endParaRPr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5946775"/>
            <a:ext cx="858266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这样的工作机会已经是千载难逢了，你还有什么不能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下定决心的</a:t>
            </a: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？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237490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百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26187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26441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26441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379980"/>
            <a:ext cx="8296275" cy="6299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百发百中</a:t>
            </a:r>
            <a:r>
              <a:rPr lang="en-US" altLang="zh-CN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百感交集</a:t>
            </a:r>
            <a:r>
              <a:rPr lang="en-US" altLang="zh-CN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百依百顺</a:t>
            </a:r>
            <a:r>
              <a:rPr lang="en-US" altLang="zh-CN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百折不挠</a:t>
            </a:r>
            <a:endParaRPr lang="zh-CN" altLang="en-US" sz="35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25374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25628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25628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443605"/>
            <a:ext cx="8585835" cy="47561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在射击比赛中，他步枪、手枪百发百中，成绩年年优秀。</a:t>
            </a:r>
            <a:endParaRPr lang="zh-CN" sz="25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24561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24307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24815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417060"/>
            <a:ext cx="8850630" cy="50673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7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他决定了的事情,就会百折不挠地做下去，从不回头!</a:t>
            </a:r>
            <a:endParaRPr lang="zh-CN" altLang="en-US" sz="27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 rot="300000">
            <a:off x="2359660" y="4574540"/>
            <a:ext cx="3149600" cy="264160"/>
            <a:chOff x="7325474" y="3820934"/>
            <a:chExt cx="1340854" cy="263931"/>
          </a:xfrm>
        </p:grpSpPr>
        <p:cxnSp>
          <p:nvCxnSpPr>
            <p:cNvPr id="21" name="直接连接符 20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 rot="1020000">
            <a:off x="2411095" y="5499735"/>
            <a:ext cx="3149600" cy="264160"/>
            <a:chOff x="7325474" y="3820934"/>
            <a:chExt cx="1340854" cy="263931"/>
          </a:xfrm>
        </p:grpSpPr>
        <p:cxnSp>
          <p:nvCxnSpPr>
            <p:cNvPr id="41" name="直接连接符 40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 rot="300000">
            <a:off x="2356485" y="2592070"/>
            <a:ext cx="3149600" cy="264160"/>
            <a:chOff x="7325474" y="3820934"/>
            <a:chExt cx="1340854" cy="263931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 rot="20640000">
            <a:off x="2326005" y="2004060"/>
            <a:ext cx="3149600" cy="264160"/>
            <a:chOff x="7325474" y="3820934"/>
            <a:chExt cx="1340854" cy="263931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 rot="0">
            <a:off x="2088515" y="3530600"/>
            <a:ext cx="3425825" cy="410210"/>
            <a:chOff x="7325474" y="3820934"/>
            <a:chExt cx="1340854" cy="26393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C00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9" name="圆角矩形 18"/>
          <p:cNvSpPr/>
          <p:nvPr/>
        </p:nvSpPr>
        <p:spPr>
          <a:xfrm>
            <a:off x="5608320" y="3547110"/>
            <a:ext cx="6369050" cy="61341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65735" y="1438275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735" y="3394710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474" y="3394710"/>
            <a:ext cx="2029923" cy="862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7" h="1359">
                <a:moveTo>
                  <a:pt x="1598" y="0"/>
                </a:moveTo>
                <a:cubicBezTo>
                  <a:pt x="2211" y="0"/>
                  <a:pt x="2766" y="248"/>
                  <a:pt x="3168" y="650"/>
                </a:cubicBezTo>
                <a:lnTo>
                  <a:pt x="3197" y="680"/>
                </a:lnTo>
                <a:lnTo>
                  <a:pt x="3168" y="709"/>
                </a:lnTo>
                <a:cubicBezTo>
                  <a:pt x="2766" y="1111"/>
                  <a:pt x="2211" y="1359"/>
                  <a:pt x="1598" y="1359"/>
                </a:cubicBezTo>
                <a:cubicBezTo>
                  <a:pt x="985" y="1359"/>
                  <a:pt x="430" y="1111"/>
                  <a:pt x="29" y="709"/>
                </a:cubicBezTo>
                <a:lnTo>
                  <a:pt x="0" y="680"/>
                </a:lnTo>
                <a:lnTo>
                  <a:pt x="29" y="650"/>
                </a:lnTo>
                <a:cubicBezTo>
                  <a:pt x="430" y="248"/>
                  <a:pt x="985" y="0"/>
                  <a:pt x="1598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608955" y="3673475"/>
            <a:ext cx="636841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2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做副词时，都表示时间范围，但一般不能换用。</a:t>
            </a:r>
            <a:endParaRPr lang="en-US" altLang="zh-CN" sz="22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6160" y="3596005"/>
            <a:ext cx="10991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共同点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725" y="2018665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一向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360" y="4493260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一度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608320" y="1245235"/>
            <a:ext cx="6369050" cy="9093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608320" y="1270635"/>
            <a:ext cx="636841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我们家</a:t>
            </a:r>
            <a:r>
              <a:rPr lang="zh-CN" altLang="en-US" sz="2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一向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好客，来了客人总是热情招待。</a:t>
            </a:r>
            <a:endParaRPr lang="zh-CN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08955" y="1776095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表示从过去到现在，一直。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604510" y="2354580"/>
            <a:ext cx="6369050" cy="10375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604510" y="2255520"/>
            <a:ext cx="6368415" cy="691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>
              <a:lnSpc>
                <a:spcPct val="15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（打招呼时）你</a:t>
            </a:r>
            <a:r>
              <a:rPr lang="zh-CN" altLang="en-US" sz="2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一向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好啊！</a:t>
            </a:r>
            <a:endParaRPr lang="zh-CN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05145" y="2915920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表示从上次见面到现在。</a:t>
            </a:r>
            <a:endParaRPr lang="en-US" altLang="zh-CN" sz="1800" dirty="0"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601970" y="4316730"/>
            <a:ext cx="6369050" cy="10375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01970" y="4217670"/>
            <a:ext cx="6368415" cy="691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>
              <a:lnSpc>
                <a:spcPct val="15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去年，老师</a:t>
            </a:r>
            <a:r>
              <a:rPr lang="zh-CN" altLang="en-US" sz="2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一度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病得很厉害，现在好多了。</a:t>
            </a:r>
            <a:endParaRPr lang="zh-CN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02605" y="4878070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表示过去有段时间发生过，有过一次。</a:t>
            </a:r>
            <a:endParaRPr lang="en-US" altLang="zh-CN" sz="1800" dirty="0"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10225" y="5534025"/>
            <a:ext cx="6369050" cy="10375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610225" y="5434965"/>
            <a:ext cx="6368415" cy="691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>
              <a:lnSpc>
                <a:spcPct val="15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一年</a:t>
            </a:r>
            <a:r>
              <a:rPr lang="zh-CN" altLang="en-US" sz="2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一度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的春节又到了。</a:t>
            </a:r>
            <a:endParaRPr lang="zh-CN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10860" y="6095365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还是数量词，表示一次、一阵。常说“一年一度”</a:t>
            </a:r>
            <a:r>
              <a:rPr lang="zh-CN" altLang="en-US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。</a:t>
            </a:r>
            <a:endParaRPr lang="zh-CN" altLang="en-US" sz="1800" dirty="0"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409315" y="138112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一向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02755" y="1390015"/>
            <a:ext cx="1474470" cy="706755"/>
            <a:chOff x="4425" y="448"/>
            <a:chExt cx="2322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25" y="448"/>
              <a:ext cx="2321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一度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818515" y="4392295"/>
            <a:ext cx="11186160" cy="1021080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sz="3200" b="1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一年</a:t>
            </a:r>
            <a:r>
              <a:rPr sz="3200" b="1" u="sng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</a:t>
            </a:r>
            <a:r>
              <a:rPr sz="3200" b="1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春又到，柳树已经发芽，燕子也都飞回来了。</a:t>
            </a:r>
            <a:endParaRPr sz="3200" b="1" dirty="0" smtClean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98830" y="2599055"/>
            <a:ext cx="11205210" cy="1021080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sz="3200" b="1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他的性格比较古怪，</a:t>
            </a:r>
            <a:r>
              <a:rPr sz="3200" b="1" u="sng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</a:t>
            </a:r>
            <a:r>
              <a:rPr sz="3200" b="1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独来独往，不跟别人交流。</a:t>
            </a:r>
            <a:endParaRPr sz="3200" b="1" dirty="0" smtClean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6" name="图片 5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83210" y="1931670"/>
            <a:ext cx="1620520" cy="1628140"/>
          </a:xfrm>
          <a:prstGeom prst="rect">
            <a:avLst/>
          </a:prstGeom>
        </p:spPr>
      </p:pic>
      <p:pic>
        <p:nvPicPr>
          <p:cNvPr id="23" name="图片 22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86385" y="3729355"/>
            <a:ext cx="1628140" cy="162814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418590" y="4610735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一度</a:t>
            </a:r>
            <a:endParaRPr lang="zh-CN" altLang="en-US" sz="32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313555" y="2817495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一向</a:t>
            </a:r>
            <a:endParaRPr lang="zh-CN" altLang="en-US" sz="32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 rot="0"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13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3B234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409315" y="138112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一向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02755" y="1390015"/>
            <a:ext cx="1474470" cy="706755"/>
            <a:chOff x="4425" y="448"/>
            <a:chExt cx="2322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25" y="448"/>
              <a:ext cx="2321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一度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818515" y="4392295"/>
            <a:ext cx="11186160" cy="1021080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sz="3200" b="1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汉语太难了，我</a:t>
            </a:r>
            <a:r>
              <a:rPr sz="3200" b="1" u="sng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</a:t>
            </a:r>
            <a:r>
              <a:rPr sz="3200" b="1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想放弃，但最后还是坚持下来了。</a:t>
            </a:r>
            <a:endParaRPr sz="3200" b="1" dirty="0" smtClean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98830" y="2599055"/>
            <a:ext cx="11205210" cy="1021080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sz="3200" b="1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老王，好久不见，你</a:t>
            </a:r>
            <a:r>
              <a:rPr sz="3200" b="1" u="sng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</a:t>
            </a:r>
            <a:r>
              <a:rPr sz="3200" b="1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可好？</a:t>
            </a:r>
            <a:endParaRPr sz="3200" b="1" dirty="0" smtClean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6" name="图片 5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83210" y="1931670"/>
            <a:ext cx="1620520" cy="1628140"/>
          </a:xfrm>
          <a:prstGeom prst="rect">
            <a:avLst/>
          </a:prstGeom>
        </p:spPr>
      </p:pic>
      <p:pic>
        <p:nvPicPr>
          <p:cNvPr id="23" name="图片 22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86385" y="3729355"/>
            <a:ext cx="1628140" cy="162814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3475990" y="4523105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一度</a:t>
            </a:r>
            <a:endParaRPr lang="zh-CN" altLang="en-US" sz="32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270375" y="2817495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一向</a:t>
            </a:r>
            <a:endParaRPr lang="zh-CN" altLang="en-US" sz="32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7660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在环境偏僻的山区，交通十分不方便。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9280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沿海地区交通便利，公路、铁路四通八达。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11695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爸爸向我绘声绘色地描述了新疆的风土人情。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91476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世界上有三大宗教，很多中国人信佛教。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piān pì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偏僻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remote, far-off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yán hǎi</a:t>
            </a:r>
            <a:r>
              <a:rPr lang="en-US" altLang="zh-CN" sz="42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</a:t>
            </a:r>
            <a:endParaRPr lang="en-US" altLang="zh-CN" sz="42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沿海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along the coast, coastal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32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fēngtǔ rénqíng</a:t>
            </a:r>
            <a:endParaRPr lang="en-US" altLang="zh-CN" sz="32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风土人情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local conditions and customs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zōng jiào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宗教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n. religion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7660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他从小立志长大后做考古工作。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9280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因为经费不足，我们只好只建一个小图书馆。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11695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今年投入公路建设的财政预算又削减了。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91476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妈妈买衣服时，总是请邻居的阿姨当参谋。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kǎo gǔ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考古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engage in archeological studies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jīng fèi</a:t>
            </a:r>
            <a:endParaRPr lang="en-US" altLang="zh-CN" sz="42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经费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fund, outlay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yù suàn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预算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v./n. budget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cān móu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参谋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n./v. adviser; to advise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7660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台湾、香港等地区仍在使用繁体字。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9280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在生活中简体字比较容易被识别。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11695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双方订立了租赁合同。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91476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过去，蒙古族人民长年生活在帐篷中。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fántǐzì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繁体字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traditional Chinese character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jiǎntǐzì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简体字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simplified Chinese character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zū lìn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租赁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rent, to hire, to lease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611235" y="2767965"/>
            <a:ext cx="291147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zhàng peng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帐篷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tent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偏僻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remote, far-off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piān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8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风土人情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local conditions and customs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14665" y="901065"/>
            <a:ext cx="274510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fēngtǔ rénqíng</a:t>
            </a:r>
            <a:endParaRPr lang="zh-CN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257550"/>
            <a:chOff x="9330" y="2028"/>
            <a:chExt cx="3479" cy="51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沿海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along the coast, coastal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sz="2000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yán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hǎi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64970" y="354520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宗教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religion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40815" y="436372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zōng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jiào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92370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考古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engage in archeological studies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992370" y="4298950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kǎo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gǔ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43265" y="354584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经费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fund, outlay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119110" y="436435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fèi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预算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v./n. budget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yù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suàn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0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繁体字</a:t>
              </a:r>
              <a:endParaRPr lang="zh-CN" altLang="en-US" sz="50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traditional Chinese character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fántǐzì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参谋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n./v. adviser; to advise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cān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móu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64970" y="354520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简体字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simplified Chinese character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40815" y="436372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jiǎntǐzì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92370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租赁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rent, to hire, to lease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992370" y="4298950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zū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lìn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43265" y="354584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帐篷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tent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7971155" y="4364355"/>
            <a:ext cx="306578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zhàng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peng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僻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73785"/>
            <a:ext cx="8296275" cy="6140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僻静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偏僻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穷乡僻壤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孤僻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怪癖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冷僻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生僻</a:t>
            </a:r>
            <a:endParaRPr lang="zh-CN" altLang="en-US" sz="3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21510"/>
            <a:ext cx="858583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四五月份，鹿群到达它们熟知的僻静处，在此生儿育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女，抚养幼鹿。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16555"/>
            <a:ext cx="885063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他出生在穷乡僻壤，起步于深山老林，可他心里装着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的却是偌大的一个世界。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帐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92684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蚊帐-营帐-帐篷-青纱帐</a:t>
            </a:r>
            <a:endParaRPr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16195"/>
            <a:ext cx="871918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住在南方，夏天蚊虫多，蚊帐必不可少。</a:t>
            </a:r>
            <a:endParaRPr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5946775"/>
            <a:ext cx="858266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首领站在城楼上，只见对岸一座座营帐排列得整整齐齐，手持刀枪的士兵来往巡逻,阵容严整威武。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7118350" y="2860675"/>
            <a:ext cx="1785620" cy="1524635"/>
          </a:xfrm>
          <a:prstGeom prst="ellipse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2520950" y="486410"/>
            <a:ext cx="2144395" cy="2074545"/>
          </a:xfrm>
          <a:prstGeom prst="ellipse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032503"/>
            <a:ext cx="2837180" cy="1845540"/>
            <a:chOff x="7787" y="2965"/>
            <a:chExt cx="5660" cy="2053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65"/>
              <a:ext cx="5660" cy="2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和......相比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14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完整格式是“A和B相比，A......”，格式中两个“A”指同一事物，</a:t>
              </a:r>
              <a:endParaRPr sz="14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14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句式的重点在于对A进行充分的叙述与描绘。也说“与......相比”“同……相比”</a:t>
              </a:r>
              <a:endParaRPr sz="14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713230"/>
            <a:ext cx="9455785" cy="891540"/>
            <a:chOff x="518" y="3385"/>
            <a:chExt cx="14891" cy="1404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385"/>
              <a:ext cx="14878" cy="1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2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由于经济环境的不确定，企业的寿命越来越短，</a:t>
              </a:r>
              <a:r>
                <a:rPr lang="zh-CN" altLang="en-US" sz="26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和</a:t>
              </a:r>
              <a:r>
                <a:rPr lang="zh-CN" altLang="en-US" sz="2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10年前</a:t>
              </a:r>
              <a:r>
                <a:rPr lang="zh-CN" altLang="en-US" sz="26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相比</a:t>
              </a:r>
              <a:r>
                <a:rPr lang="zh-CN" altLang="en-US" sz="2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，人们要经历更多次的职业选择。</a:t>
              </a:r>
              <a:endParaRPr lang="zh-CN" altLang="en-US" sz="26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242945"/>
            <a:ext cx="9173845" cy="1045210"/>
            <a:chOff x="518" y="3096"/>
            <a:chExt cx="14447" cy="1646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096"/>
              <a:ext cx="14445" cy="1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1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走出书店的大门，他眼前一亮，</a:t>
              </a:r>
              <a:r>
                <a:rPr lang="zh-CN" altLang="en-US" sz="31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和</a:t>
              </a:r>
              <a:r>
                <a:rPr lang="zh-CN" altLang="en-US" sz="31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昏暗、冷清的书店</a:t>
              </a:r>
              <a:r>
                <a:rPr lang="zh-CN" altLang="en-US" sz="31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相比</a:t>
              </a:r>
              <a:r>
                <a:rPr lang="zh-CN" altLang="en-US" sz="31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，外面的大街既明亮又热闹。</a:t>
              </a:r>
              <a:endParaRPr lang="zh-CN" altLang="en-US" sz="31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0295"/>
            <a:chOff x="518" y="3426"/>
            <a:chExt cx="13447" cy="1717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528"/>
              <a:ext cx="13446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和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过去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相比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，游客不再仅关注著名旅游城市，偏僻省份、沿海城市、秀美的乡镇，都成了游客感兴趣的地方。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2113280" y="5028565"/>
            <a:ext cx="1797685" cy="1591310"/>
          </a:xfrm>
          <a:prstGeom prst="round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30015" y="2047240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4000" b="1" dirty="0" smtClean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D</a:t>
                </a:r>
                <a:endParaRPr lang="en-US" altLang="zh-CN" sz="4000" b="1" dirty="0" smtClean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974465" y="4685030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4000" b="1" dirty="0" smtClean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A</a:t>
                </a:r>
                <a:endParaRPr lang="en-US" altLang="zh-CN" sz="4000" b="1" dirty="0" smtClean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201485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6035" y="2061845"/>
            <a:ext cx="4540885" cy="14452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2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今天，</a:t>
            </a:r>
            <a:r>
              <a:rPr lang="zh-CN" altLang="zh-CN" sz="22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zh-CN" sz="22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我们</a:t>
            </a:r>
            <a:r>
              <a:rPr lang="zh-CN" altLang="zh-CN" sz="22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zh-CN" sz="22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从阅读、写信、学习、购物到看病，</a:t>
            </a:r>
            <a:r>
              <a:rPr lang="zh-CN" altLang="zh-CN" sz="22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zh-CN" sz="22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无不依赖电脑来完成。</a:t>
            </a:r>
            <a:r>
              <a:rPr lang="zh-CN" altLang="zh-CN" sz="22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zh-CN" sz="22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人们的生活方式、工作方式已发生了深刻的变革。</a:t>
            </a:r>
            <a:endParaRPr lang="zh-CN" altLang="zh-CN" sz="2200" noProof="0" smtClean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6670" y="464502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66035" y="4679315"/>
            <a:ext cx="4540885" cy="14452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2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虽然，</a:t>
            </a:r>
            <a:r>
              <a:rPr lang="zh-CN" altLang="zh-CN" sz="22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zh-CN" sz="22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大学生对自我情绪</a:t>
            </a:r>
            <a:r>
              <a:rPr lang="zh-CN" altLang="zh-CN" sz="22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zh-CN" sz="22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具有一定的控制能力，</a:t>
            </a:r>
            <a:r>
              <a:rPr lang="zh-CN" altLang="zh-CN" sz="22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zh-CN" sz="22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但在激动状态下，</a:t>
            </a:r>
            <a:r>
              <a:rPr lang="zh-CN" altLang="zh-CN" sz="22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zh-CN" sz="22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也常因情绪失控而产生冲动性的行为。</a:t>
            </a:r>
            <a:endParaRPr lang="zh-CN" altLang="zh-CN" sz="2200" noProof="0" smtClean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华文细黑" panose="0201060004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 smtClean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2391410"/>
            <a:ext cx="1925320" cy="677545"/>
            <a:chOff x="4428" y="462"/>
            <a:chExt cx="3124" cy="1067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618"/>
              <a:ext cx="3123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和昨天相比</a:t>
              </a:r>
              <a:endPara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5067300"/>
            <a:ext cx="1925320" cy="677545"/>
            <a:chOff x="4428" y="462"/>
            <a:chExt cx="3124" cy="1067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635"/>
              <a:ext cx="3123" cy="6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22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和中学生相比</a:t>
              </a:r>
              <a:endParaRPr lang="zh-CN" altLang="en-US" sz="2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974465" y="3044190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4000" b="1" dirty="0" smtClean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A</a:t>
                </a:r>
                <a:endParaRPr lang="en-US" altLang="zh-CN" sz="4000" b="1" dirty="0" smtClean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41" name="下图顶部橙色半夹"/>
          <p:cNvSpPr/>
          <p:nvPr/>
        </p:nvSpPr>
        <p:spPr>
          <a:xfrm>
            <a:off x="2566670" y="300418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66035" y="3038475"/>
            <a:ext cx="4540885" cy="14452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2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zh-CN" sz="22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影视服装有着自身的艺术形式和规律</a:t>
            </a:r>
            <a:r>
              <a:rPr lang="zh-CN" altLang="zh-CN" sz="22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zh-CN" sz="22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，其设计</a:t>
            </a:r>
            <a:r>
              <a:rPr lang="zh-CN" altLang="zh-CN" sz="22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zh-CN" sz="22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必须服从影视剧的特定时间、环境、情节和角色的身份需求</a:t>
            </a:r>
            <a:r>
              <a:rPr lang="zh-CN" altLang="zh-CN" sz="22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zh-CN" sz="2200" noProof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。</a:t>
            </a:r>
            <a:endParaRPr lang="zh-CN" altLang="zh-CN" sz="2200" noProof="0" smtClean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华文细黑" panose="0201060004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 smtClean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36855" y="3385185"/>
            <a:ext cx="1925320" cy="768350"/>
            <a:chOff x="4428" y="397"/>
            <a:chExt cx="3124" cy="1210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397"/>
              <a:ext cx="3123" cy="1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22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和</a:t>
              </a:r>
              <a:r>
                <a:rPr lang="zh-CN" altLang="en-US" sz="22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其他服装</a:t>
              </a:r>
              <a:endParaRPr lang="zh-CN" altLang="en-US" sz="2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  <a:p>
              <a:pPr algn="ctr"/>
              <a:r>
                <a:rPr lang="zh-CN" altLang="en-US" sz="22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相比</a:t>
              </a:r>
              <a:endParaRPr lang="zh-CN" altLang="en-US" sz="2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SUS\Desktop\课件\2022.10.04课件13\图片\背景.jpg背景"/>
          <p:cNvPicPr>
            <a:picLocks noChangeAspect="1"/>
          </p:cNvPicPr>
          <p:nvPr/>
        </p:nvPicPr>
        <p:blipFill rotWithShape="1">
          <a:blip r:embed="rId1">
            <a:alphaModFix amt="80000"/>
          </a:blip>
          <a:srcRect/>
          <a:stretch>
            <a:fillRect/>
          </a:stretch>
        </p:blipFill>
        <p:spPr>
          <a:xfrm>
            <a:off x="-635" y="-67310"/>
            <a:ext cx="12192635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十三课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13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4361" y="6525"/>
                  <a:ext cx="17434" cy="902"/>
                  <a:chOff x="6495" y="6525"/>
                  <a:chExt cx="1743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13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109" y="6525"/>
                    <a:ext cx="12820" cy="50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en-US" sz="2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How travel guides reflect the changes of the world</a:t>
                    </a:r>
                    <a:endParaRPr lang="en-US" sz="20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1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13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kumimoji="0" lang="zh-CN" altLang="en-US" sz="50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从旅游指南看世事变迁</a:t>
                  </a:r>
                  <a:endParaRPr kumimoji="0" lang="zh-CN" altLang="en-US" sz="5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人士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版本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问世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简要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序言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498975"/>
            <a:chOff x="108" y="-186"/>
            <a:chExt cx="19025" cy="7085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540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他是一位深受广大读者喜爱的作家。最近，他的又一本新</a:t>
              </a:r>
              <a:endParaRPr sz="33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书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了，在中外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的共同努力下，该书的中、外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同时发行。作者在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中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介绍了这本书的内容，除此以外，还对家人和朋友的支持表示了感谢。</a:t>
              </a:r>
              <a:endParaRPr sz="33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4854575" y="330581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人士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73150" y="406781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版本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63320" y="330581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问世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52160" y="406781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序言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47330" y="406781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简要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353310" y="1128395"/>
            <a:ext cx="759206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振兴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偏僻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人性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产业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风土人情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498975"/>
            <a:chOff x="108" y="-186"/>
            <a:chExt cx="19025" cy="7085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540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随着中国经济的发展，旅游逐渐成为人们生活中必不可少的一部分。人们不但关注那些著名的旅游城市，也把目光越来越多地投向了</a:t>
              </a:r>
              <a:r>
                <a:rPr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   </a:t>
              </a:r>
              <a:r>
                <a:rPr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省份，那些地方独特的</a:t>
              </a:r>
              <a:r>
                <a:rPr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   </a:t>
              </a:r>
              <a:r>
                <a:rPr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吸引了越来越多的游客。随着当地旅游</a:t>
              </a:r>
              <a:r>
                <a:rPr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   </a:t>
              </a:r>
              <a:r>
                <a:rPr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</a:t>
              </a:r>
              <a:r>
                <a:rPr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   </a:t>
              </a:r>
              <a:r>
                <a:rPr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，服务质量也有所提升，变得越来越</a:t>
              </a:r>
              <a:r>
                <a:rPr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    </a:t>
              </a:r>
              <a:r>
                <a:rPr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化了。</a:t>
              </a:r>
              <a:endParaRPr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976745" y="3553460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风土人情</a:t>
            </a:r>
            <a:endParaRPr lang="zh-CN" altLang="en-US" sz="32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187190" y="419862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产业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418590" y="353187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偏僻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76975" y="419862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振兴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64155" y="488378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人性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或结构改写句子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273935"/>
            <a:ext cx="106241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，后来我慢慢明白了父母的心。（起初）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360" y="4006215"/>
            <a:ext cx="110147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  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，他几乎没生过病。（和......相比）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102360" y="5608955"/>
            <a:ext cx="1097788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大学毕业以后，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。（若干）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596390" y="2215515"/>
            <a:ext cx="32689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起初</a:t>
            </a:r>
            <a:r>
              <a:rPr lang="zh-CN" altLang="en-US" sz="28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我不理解父母</a:t>
            </a:r>
            <a:endParaRPr lang="zh-CN" altLang="en-US" sz="28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02995" y="4004310"/>
            <a:ext cx="543560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5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他的身体棒极了，和多病的弟弟相比</a:t>
            </a:r>
            <a:endParaRPr lang="zh-CN" altLang="en-US" sz="25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73805" y="5691505"/>
            <a:ext cx="6523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他换过若干工作，没有一个能干得长久</a:t>
            </a:r>
            <a:endParaRPr lang="zh-CN" altLang="en-US" sz="28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或结构改写句子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273935"/>
            <a:ext cx="108927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印度尼西亚被称为千岛之国，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。（遍布）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360" y="4006215"/>
            <a:ext cx="98240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虽然他现在很成功，但</a:t>
            </a:r>
            <a:r>
              <a:rPr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       </a:t>
            </a: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。（一度）</a:t>
            </a:r>
            <a:endParaRPr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102360" y="5608955"/>
            <a:ext cx="1097788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为了公司的发展，</a:t>
            </a:r>
            <a:r>
              <a:rPr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                </a:t>
            </a: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。（千方百计）</a:t>
            </a:r>
            <a:endParaRPr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88025" y="2226310"/>
            <a:ext cx="43027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大大小小的岛屿遍布全国</a:t>
            </a:r>
            <a:endParaRPr lang="zh-CN" altLang="en-US" sz="28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20185" y="3964305"/>
            <a:ext cx="543560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5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曾经也一度濒临破产</a:t>
            </a:r>
            <a:endParaRPr lang="zh-CN" altLang="en-US" sz="25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83585" y="5796280"/>
            <a:ext cx="652335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我们千方百计地整合各方面的资源</a:t>
            </a:r>
            <a:endParaRPr lang="zh-CN" altLang="en-US" sz="2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7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359025"/>
            <a:ext cx="6922770" cy="37846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例：犹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如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比如 例如 譬如 一如既往</a:t>
            </a:r>
            <a:endParaRPr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生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存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简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要：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趣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味：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产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业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SUS\Desktop\课件\2022.10.04课件13\图片\背景.jpg背景"/>
          <p:cNvPicPr>
            <a:picLocks noChangeAspect="1"/>
          </p:cNvPicPr>
          <p:nvPr/>
        </p:nvPicPr>
        <p:blipFill rotWithShape="1">
          <a:blip r:embed="rId1">
            <a:alphaModFix amt="80000"/>
          </a:blip>
          <a:srcRect/>
          <a:stretch>
            <a:fillRect/>
          </a:stretch>
        </p:blipFill>
        <p:spPr>
          <a:xfrm>
            <a:off x="-635" y="-67310"/>
            <a:ext cx="12192635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十三课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13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4361" y="6525"/>
                  <a:ext cx="17434" cy="902"/>
                  <a:chOff x="6495" y="6525"/>
                  <a:chExt cx="1743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13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109" y="6525"/>
                    <a:ext cx="12820" cy="50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ctr"/>
                    <a:r>
                      <a:rPr lang="en-US" sz="2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How travel guides reflect the changes of the world</a:t>
                    </a:r>
                    <a:endParaRPr lang="en-US" sz="20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1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13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kumimoji="0" lang="zh-CN" altLang="en-US" sz="50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从旅游指南看世事变迁</a:t>
                  </a:r>
                  <a:endParaRPr kumimoji="0" lang="zh-CN" altLang="en-US" sz="5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你喜欢以什么方式去旅游？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warmup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275" y="2142490"/>
            <a:ext cx="4500880" cy="250063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49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4课件13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635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225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听课文，判断下列句子正误：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指南针发明以前，中国就有了海外旅行者。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中国最早的旅游指南中介绍了北京的风土人情。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现在，背包客、自由行已成为中国人旅游最重要的方式之一。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13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8515" y="1247775"/>
            <a:ext cx="1312545" cy="1312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0" dur="2516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4课件13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608455"/>
            <a:ext cx="1188275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人类一向与旅游共存。从有了人类，就有了旅行。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起初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，人类旅行更准确地说，应该叫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迁徙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。天气变化、食物短缺，或者有敌人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侵犯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，人们不得不远离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居住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地，寻找能够安居的地方，那时的旅行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纯粹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是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生存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和安全的需要。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后来，古人远离家乡，去游山玩水，也就有了真正意义上的旅游。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指南针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发明后，旅游在世界范围内都是一个热门话题。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5780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请用重点词语复述故事：起初、迁徙、侵犯、居住、纯粹、生存、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指南针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4课件13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-635" y="0"/>
            <a:ext cx="12192635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974090"/>
            <a:ext cx="11897995" cy="4292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一些足迹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遍布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世界的旅行者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千方百计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来到了中国，可开始，他们连一本旅游指南类的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书籍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都没有，可以说是困难重重。直到1898年，中国最早的旅游指南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问世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了。那是一本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携带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方便的口袋书，作者在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序言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中说“天津异常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繁华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”，为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便于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外地人出行，他搜集了当地文化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习俗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以及车船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码头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等信息，做了简要介绍。之后，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一度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引起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轰动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的旅游指南要算《北平旅游指南》了，它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趣味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性强，实用价值高。这本书是在中外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人士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的共同努力下完成的，中、外文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版本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同时发行，真正方便了读者。</a:t>
            </a:r>
            <a:endParaRPr lang="zh-CN" altLang="en-US"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311775"/>
            <a:ext cx="9917430" cy="129159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sz="26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6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请用重点词语复述故事：遍布、千方百计、书籍、问世、携带、序言、繁华、</a:t>
            </a:r>
            <a:r>
              <a:rPr lang="zh-CN" altLang="en-US" sz="26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便于、习俗、码头、一度、轰动、趣味、人事、版本</a:t>
            </a:r>
            <a:endParaRPr lang="zh-CN" altLang="en-US" sz="26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4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白噪音</a:t>
              </a:r>
              <a:endPara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rot="0"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嘈杂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0"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1888"/>
              <a:ext cx="3639" cy="29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莫名其妙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rot="0"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描绘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 rot="0"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波浪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 rot="0">
            <a:off x="751347" y="4094480"/>
            <a:ext cx="1795638" cy="2567940"/>
            <a:chOff x="3156" y="705"/>
            <a:chExt cx="3639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岩石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rot="0"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务必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rot="0"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雌雄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 rot="0"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祖先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 rot="0"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遗留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4课件13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3553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改革开放前，旅游是中国外交事业的延伸和补充。改革开放以后，旅游真正作为经济型</a:t>
            </a:r>
            <a:r>
              <a:rPr lang="en-US" altLang="zh-CN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产业</a:t>
            </a: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受到重视，旅游指南也随着旅游业的</a:t>
            </a:r>
            <a:r>
              <a:rPr lang="en-US" altLang="zh-CN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振兴</a:t>
            </a: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变得越来越丰富，越来越全面。</a:t>
            </a:r>
            <a:endParaRPr lang="en-US" altLang="zh-CN"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开始，由于游客主要是外国人，旅游类</a:t>
            </a:r>
            <a:r>
              <a:rPr lang="en-US" altLang="zh-CN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书籍</a:t>
            </a: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便把服务对象锁定为他们。1999年以后，中国人逐渐成为游客中的</a:t>
            </a:r>
            <a:r>
              <a:rPr lang="en-US" altLang="zh-CN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主流</a:t>
            </a: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，国内旅游和出国旅游都变得</a:t>
            </a:r>
            <a:r>
              <a:rPr lang="en-US" altLang="zh-CN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犹如</a:t>
            </a: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家常便饭，旅游书籍也就扩大了服务对象，调整了服务</a:t>
            </a:r>
            <a:r>
              <a:rPr lang="en-US" altLang="zh-CN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宗旨</a:t>
            </a: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，增加了相关</a:t>
            </a:r>
            <a:r>
              <a:rPr lang="en-US" altLang="zh-CN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栏目</a:t>
            </a: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，变得越来越接地气，越来越</a:t>
            </a:r>
            <a:r>
              <a:rPr lang="en-US" altLang="zh-CN"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人性</a:t>
            </a: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化。</a:t>
            </a:r>
            <a:endParaRPr lang="en-US" altLang="zh-CN"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47005"/>
            <a:ext cx="97605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请用重点词语复述故事：产业、振兴、书籍、主流、犹如、宗旨、栏目、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人性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4课件13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-635" y="0"/>
            <a:ext cx="12192635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424305"/>
            <a:ext cx="1205611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现在，最受欢迎的是自助游。背包客、自由行已成为中国人旅游最重要的方式之一。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和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过去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相比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，游客不再仅关注著名旅游城市，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偏僻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省份、沿海城市、秀美的乡镇，都成了游客感兴趣的地方。旅游指南不仅介绍地理环境、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风土人情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、人文特色、著名风景，还会介绍当地饮食、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宗教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考古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新发现等，青年旅社、经济型酒店、当地交通等内容更是必不可少。帮助读者选择最佳旅游时间，甚至为游客提供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经费预算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方面的信息，旅游指南绝对是游客的好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参谋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en-US" altLang="zh-CN"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59070"/>
            <a:ext cx="995045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请用重点词语复述故事：和</a:t>
            </a:r>
            <a:r>
              <a:rPr lang="en-US" alt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···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相比、偏僻、风土人情、宗教、考古、经费、预算、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参谋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4课件13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-635" y="0"/>
            <a:ext cx="12192635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845310"/>
            <a:ext cx="1205611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如今，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繁体字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简体字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旅游网站的开通，更大范围地方便了游客。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卫星导航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系统的广泛应用，使得人们不管走到哪儿，都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犹如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有位随身的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向导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。说得夸张点儿，到汽车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租赁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公司租上辆汽车，带上顶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帐篷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，就算走到天边，你都不用发愁。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59070"/>
            <a:ext cx="995045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请用重点词语复述故事：繁体字、简体字、卫星、导航、犹如、向导、租赁、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帐篷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789555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57190"/>
                <a:gridCol w="6396990"/>
              </a:tblGrid>
              <a:tr h="1564640">
                <a:tc rowSpan="2">
                  <a:txBody>
                    <a:bodyPr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从古到今，人类旅行的目的有什么变化？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p>
                      <a:pPr indent="0" algn="l" defTabSz="914400">
                        <a:buClrTx/>
                        <a:buSzTx/>
                        <a:buNone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起初，天气……，食物......，敌人......，人们不得不……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564640">
                <a:tc vMerge="1"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后来，……，游山玩水，有了......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  <p:timing>
    <p:tnLst>
      <p:par>
        <p:cTn id="1" dur="indefinite" restart="never" fill="hold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14320"/>
                <a:gridCol w="4519930"/>
                <a:gridCol w="4519930"/>
              </a:tblGrid>
              <a:tr h="1564640">
                <a:tc rowSpan="5">
                  <a:txBody>
                    <a:bodyPr/>
                    <a:p>
                      <a:pPr algn="l" defTabSz="914400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那家机构认为学习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外语必须有什么？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 gridSpan="2">
                  <a:txBody>
                    <a:bodyPr/>
                    <a:p>
                      <a:pPr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开始，连……都没有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782320">
                <a:tc vMerge="1"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 rowSpan="2">
                  <a:txBody>
                    <a:bodyPr/>
                    <a:p>
                      <a:pPr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1898年，……问世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为便于......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82320">
                <a:tc vMerge="1"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 vMerge="1"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  <a:tc>
                  <a:txBody>
                    <a:bodyPr/>
                    <a:p>
                      <a:pPr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……搜集……等信息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82320">
                <a:tc vMerge="1"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 rowSpan="2">
                  <a:txBody>
                    <a:bodyPr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之后，《北平旅行指南》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l" defTabSz="914400">
                        <a:buNone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趣味性……，使用价值......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82320">
                <a:tc vMerge="1"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 vMerge="1"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l" defTabSz="914400">
                        <a:buNone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中、外文版本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  <p:timing>
    <p:tnLst>
      <p:par>
        <p:cTn id="1" dur="indefinite" restart="never" fill="hold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616835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14320"/>
                <a:gridCol w="4519930"/>
                <a:gridCol w="4519930"/>
              </a:tblGrid>
              <a:tr h="782320">
                <a:tc rowSpan="4">
                  <a:txBody>
                    <a:bodyPr/>
                    <a:p>
                      <a:pPr algn="l" defTabSz="914400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改革开放前后，旅游指南有什么变化？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 rowSpan="2">
                  <a:txBody>
                    <a:bodyPr/>
                    <a:p>
                      <a:pPr indent="0" algn="ctr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改革开放前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是......的延伸和补充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82320">
                <a:tc vMerge="1"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 vMerge="1"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  <a:tc>
                  <a:txBody>
                    <a:bodyPr/>
                    <a:p>
                      <a:pPr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游客主要是......，服务对象......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82320">
                <a:tc vMerge="1"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 rowSpan="2">
                  <a:txBody>
                    <a:bodyPr/>
                    <a:p>
                      <a:pPr algn="ctr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改革开放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后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l" defTabSz="914400">
                        <a:buNone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……受到重视，……变得越来越......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82320">
                <a:tc vMerge="1"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 vMerge="1"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l" defTabSz="914400">
                        <a:buNone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1999年后，……成了主流，……扩大了......，调整了......，增加了......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  <p:timing>
    <p:tnLst>
      <p:par>
        <p:cTn id="1" dur="indefinite" restart="never" fill="hold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789555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35960"/>
                <a:gridCol w="2295525"/>
                <a:gridCol w="6322695"/>
              </a:tblGrid>
              <a:tr h="1564640">
                <a:tc rowSpan="2">
                  <a:txBody>
                    <a:bodyPr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说一说目前旅游指南的内容和发展情况。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p>
                      <a:pPr indent="0" algn="ctr" defTabSz="914400">
                        <a:buClrTx/>
                        <a:buSzTx/>
                        <a:buNone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内容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l" defTabSz="914400">
                        <a:buClrTx/>
                        <a:buSzTx/>
                        <a:buNone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不仅介绍......，还会介绍......，……更是必不可少。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564640">
                <a:tc vMerge="1"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p>
                      <a:pPr algn="ctr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发展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l" defTabSz="914400">
                        <a:buNone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旅游网站......，卫星导航系统......，使人们......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  <p:timing>
    <p:tnLst>
      <p:par>
        <p:cTn id="1" dur="indefinite" restart="never" fill="hold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807720" y="173799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07720" y="1740535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7"/>
          <p:cNvSpPr txBox="1"/>
          <p:nvPr/>
        </p:nvSpPr>
        <p:spPr>
          <a:xfrm>
            <a:off x="1909445" y="1779905"/>
            <a:ext cx="938911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lang="en-US" sz="4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A.</a:t>
            </a:r>
            <a:r>
              <a:rPr sz="4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因为我不但是北京人</a:t>
            </a:r>
            <a:endParaRPr sz="4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10260" y="282384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10260" y="2826385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7"/>
          <p:cNvSpPr txBox="1"/>
          <p:nvPr/>
        </p:nvSpPr>
        <p:spPr>
          <a:xfrm>
            <a:off x="1911985" y="2884805"/>
            <a:ext cx="885571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lang="en-US" sz="4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B.</a:t>
            </a:r>
            <a:r>
              <a:rPr sz="4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看见过许多西方的名城</a:t>
            </a:r>
            <a:endParaRPr sz="4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10260" y="393382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10260" y="3936365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7"/>
          <p:cNvSpPr txBox="1"/>
          <p:nvPr/>
        </p:nvSpPr>
        <p:spPr>
          <a:xfrm>
            <a:off x="1911985" y="3975735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lang="en-US" sz="44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C.</a:t>
            </a:r>
            <a:r>
              <a:rPr sz="44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北京是美丽的，我知道</a:t>
            </a:r>
            <a:endParaRPr sz="440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请排序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Please sort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9965" y="1748155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1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26770" y="507873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26770" y="508127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7"/>
          <p:cNvSpPr txBox="1"/>
          <p:nvPr/>
        </p:nvSpPr>
        <p:spPr>
          <a:xfrm>
            <a:off x="1928495" y="5120640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lang="en-US" sz="4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D.</a:t>
            </a:r>
            <a:r>
              <a:rPr sz="4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而且到过欧美</a:t>
            </a:r>
            <a:endParaRPr sz="4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09015" y="5088890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4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05840" y="2884805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86790" y="4021455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3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818515" y="127381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18515" y="127635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7"/>
          <p:cNvSpPr txBox="1"/>
          <p:nvPr/>
        </p:nvSpPr>
        <p:spPr>
          <a:xfrm>
            <a:off x="1920240" y="1315720"/>
            <a:ext cx="938911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sz="4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A. 我们无论认识什么事物</a:t>
            </a:r>
            <a:endParaRPr sz="4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3596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21055" y="236220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7"/>
          <p:cNvSpPr txBox="1"/>
          <p:nvPr/>
        </p:nvSpPr>
        <p:spPr>
          <a:xfrm>
            <a:off x="1922780" y="2420620"/>
            <a:ext cx="885571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sz="4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B. 不但要看到它的正面</a:t>
            </a:r>
            <a:endParaRPr sz="4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346964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21055" y="347218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7"/>
          <p:cNvSpPr txBox="1"/>
          <p:nvPr/>
        </p:nvSpPr>
        <p:spPr>
          <a:xfrm>
            <a:off x="1922780" y="3511550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sz="44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C. 都必须全面地去看</a:t>
            </a:r>
            <a:endParaRPr sz="440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请排序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Please sort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0760" y="1283970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1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37565" y="461454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37565" y="4617085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7"/>
          <p:cNvSpPr txBox="1"/>
          <p:nvPr/>
        </p:nvSpPr>
        <p:spPr>
          <a:xfrm>
            <a:off x="1939290" y="4656455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sz="4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D. 而且要看到它的反面</a:t>
            </a:r>
            <a:endParaRPr sz="4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40105" y="570039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40105" y="5702935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7"/>
          <p:cNvSpPr txBox="1"/>
          <p:nvPr/>
        </p:nvSpPr>
        <p:spPr>
          <a:xfrm>
            <a:off x="1941830" y="5772150"/>
            <a:ext cx="9456420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sz="40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E. 否则，就不能有比较完整和正确的认识</a:t>
            </a:r>
            <a:endParaRPr lang="en-US" sz="400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19810" y="4624705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4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16635" y="2420620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97585" y="3557270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3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16635" y="5756910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5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230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这篇课文介绍了中国旅行指南发展的历程，同时告诉我们旅行指南一般包括哪些内容，有什么作用。你常旅游吗？你也经常用到旅行指南吗？请参照本文内容，以“我最喜欢的一本旅行指南”为题，介绍一本你最喜欢的旅行指南。说清楚这本指南包括的内容以及你喜欢它的原因。文章不少于400字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延续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rot="0"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呼唤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0"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70"/>
              <a:ext cx="3639" cy="14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不得已</a:t>
              </a:r>
              <a:endPara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rot="0"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竖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 rot="0"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配偶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 rot="0">
            <a:off x="751347" y="4094480"/>
            <a:ext cx="1795638" cy="2567940"/>
            <a:chOff x="3156" y="705"/>
            <a:chExt cx="3639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暗示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rot="0"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1844"/>
              <a:ext cx="3491" cy="29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理所当然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rot="0"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症状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 rot="0"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障碍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 rot="0"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给予</a:t>
              </a:r>
              <a:endPara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1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54125"/>
            <a:ext cx="11263630" cy="1270002"/>
            <a:chOff x="-3197" y="3732"/>
            <a:chExt cx="17738" cy="2348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18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逻辑不通</a:t>
              </a:r>
              <a:endParaRPr lang="zh-CN" altLang="en-US"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l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所谓“逻辑不通”，指句子在语法方面是正确的，但表达的意思或前后矛盾，或不符合概念、判断、推理等形式逻辑或事理逻辑。例如：</a:t>
              </a:r>
              <a:endParaRPr lang="zh-CN" altLang="en-US"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2348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aphicFrame>
        <p:nvGraphicFramePr>
          <p:cNvPr id="221" name="Table 221"/>
          <p:cNvGraphicFramePr/>
          <p:nvPr>
            <p:custDataLst>
              <p:tags r:id="rId2"/>
            </p:custDataLst>
          </p:nvPr>
        </p:nvGraphicFramePr>
        <p:xfrm>
          <a:off x="222945" y="2714907"/>
          <a:ext cx="11707495" cy="363918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4865"/>
                <a:gridCol w="5464175"/>
                <a:gridCol w="5418223"/>
              </a:tblGrid>
              <a:tr h="655444">
                <a:tc>
                  <a:txBody>
                    <a:bodyPr/>
                    <a:p>
                      <a:pPr algn="ctr" defTabSz="914400"/>
                      <a:r>
                        <a:rPr sz="2600" b="1"/>
                        <a:t>序号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ctr" defTabSz="914400"/>
                      <a:r>
                        <a:rPr sz="2600" b="1"/>
                        <a:t>病句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ctr" defTabSz="914400"/>
                      <a:r>
                        <a:rPr sz="2600" b="1"/>
                        <a:t>分析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</a:tr>
              <a:tr h="1491533">
                <a:tc>
                  <a:txBody>
                    <a:bodyPr/>
                    <a:p>
                      <a:pPr algn="ctr" defTabSz="914400"/>
                      <a:r>
                        <a:rPr sz="2400" b="1"/>
                        <a:t>1</a:t>
                      </a:r>
                      <a:endParaRPr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l" defTabSz="914400"/>
                      <a:r>
                        <a:rPr sz="2400"/>
                        <a:t>骑自行车可以锻炼身体，还不用汽油，</a:t>
                      </a:r>
                      <a:r>
                        <a:rPr sz="2400">
                          <a:solidFill>
                            <a:srgbClr val="FF0000"/>
                          </a:solidFill>
                        </a:rPr>
                        <a:t>因为</a:t>
                      </a:r>
                      <a:r>
                        <a:rPr sz="2400"/>
                        <a:t>它是最环保的交通工具。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l" defTabSz="914400"/>
                      <a:r>
                        <a:rPr sz="2400"/>
                        <a:t>关联词错用。前两个分句是原因，后一个分句是结果，关联词应改用“所以”或“因此”。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1479946">
                <a:tc>
                  <a:txBody>
                    <a:bodyPr/>
                    <a:p>
                      <a:pPr algn="ctr" defTabSz="914400"/>
                      <a:r>
                        <a:rPr sz="2400" b="1"/>
                        <a:t>2</a:t>
                      </a:r>
                      <a:endParaRPr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l" defTabSz="914400"/>
                      <a:r>
                        <a:rPr sz="2400">
                          <a:solidFill>
                            <a:srgbClr val="FF0000"/>
                          </a:solidFill>
                        </a:rPr>
                        <a:t>下一步金融改革的重点之一是加快建立存款保险制度</a:t>
                      </a:r>
                      <a:r>
                        <a:rPr sz="2400"/>
                        <a:t>，目前存款保险制度建立接近成熟。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l" defTabSz="914400"/>
                      <a:r>
                        <a:rPr sz="2400"/>
                        <a:t>既然“下一步金融改革的重点之一是加快建立存款保险制度”说明“存款保险制度”还没有建立，与后一分句“目前存款保险制度建立接近成熟”语义前后矛盾。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split orient="vert" dir="in"/>
      </p:transition>
    </mc:Choice>
    <mc:Fallback>
      <p:transition>
        <p:split orient="vert" dir="in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1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221" name="Table 221"/>
          <p:cNvGraphicFramePr/>
          <p:nvPr>
            <p:custDataLst>
              <p:tags r:id="rId2"/>
            </p:custDataLst>
          </p:nvPr>
        </p:nvGraphicFramePr>
        <p:xfrm>
          <a:off x="242630" y="1409982"/>
          <a:ext cx="11707495" cy="517969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4865"/>
                <a:gridCol w="5464175"/>
                <a:gridCol w="5418223"/>
              </a:tblGrid>
              <a:tr h="655320">
                <a:tc>
                  <a:txBody>
                    <a:bodyPr/>
                    <a:p>
                      <a:pPr algn="ctr" defTabSz="914400"/>
                      <a:r>
                        <a:rPr sz="2600" b="1"/>
                        <a:t>序号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ctr" defTabSz="914400"/>
                      <a:r>
                        <a:rPr sz="2600" b="1"/>
                        <a:t>病句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ctr" defTabSz="914400"/>
                      <a:r>
                        <a:rPr sz="2600" b="1"/>
                        <a:t>分析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</a:tr>
              <a:tr h="1491533">
                <a:tc>
                  <a:txBody>
                    <a:bodyPr/>
                    <a:p>
                      <a:pPr algn="ctr" defTabSz="914400"/>
                      <a:r>
                        <a:rPr lang="en-US" sz="2400" b="1"/>
                        <a:t>3</a:t>
                      </a:r>
                      <a:endParaRPr lang="en-US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l" defTabSz="914400"/>
                      <a:r>
                        <a:rPr sz="2400"/>
                        <a:t>人们更喜欢吃一些新鲜的梨、桃、</a:t>
                      </a:r>
                      <a:r>
                        <a:rPr sz="2400">
                          <a:solidFill>
                            <a:srgbClr val="FF0000"/>
                          </a:solidFill>
                        </a:rPr>
                        <a:t>瓜果</a:t>
                      </a:r>
                      <a:r>
                        <a:rPr sz="2400"/>
                        <a:t>，而不喜欢服用维生素C。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l" defTabSz="914400"/>
                      <a:r>
                        <a:rPr sz="2400"/>
                        <a:t>“梨”“桃”属于“瓜果”，出现了矛盾，应将“瓜果”改为其他具体的水果名称。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1479946">
                <a:tc>
                  <a:txBody>
                    <a:bodyPr/>
                    <a:p>
                      <a:pPr algn="ctr" defTabSz="914400"/>
                      <a:r>
                        <a:rPr lang="en-US" sz="2400" b="1"/>
                        <a:t>4</a:t>
                      </a:r>
                      <a:endParaRPr lang="en-US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l" defTabSz="914400"/>
                      <a:r>
                        <a:rPr sz="2400"/>
                        <a:t>中国是个多民族国家，</a:t>
                      </a:r>
                      <a:r>
                        <a:rPr sz="2400">
                          <a:solidFill>
                            <a:srgbClr val="FF0000"/>
                          </a:solidFill>
                        </a:rPr>
                        <a:t>是</a:t>
                      </a:r>
                      <a:r>
                        <a:rPr sz="2400"/>
                        <a:t>56个民族。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l" defTabSz="914400"/>
                      <a:r>
                        <a:rPr sz="2400"/>
                        <a:t>“中国是56个民族”判断不成立，应改为“中国有56个民族”。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1479946">
                <a:tc>
                  <a:txBody>
                    <a:bodyPr/>
                    <a:p>
                      <a:pPr algn="ctr" defTabSz="914400">
                        <a:buNone/>
                      </a:pPr>
                      <a:r>
                        <a:rPr lang="en-US" altLang="zh-CN" sz="2400" b="1"/>
                        <a:t>5</a:t>
                      </a:r>
                      <a:endParaRPr lang="en-US" alt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l" defTabSz="914400"/>
                      <a:r>
                        <a:rPr sz="2400"/>
                        <a:t>为了</a:t>
                      </a:r>
                      <a:r>
                        <a:rPr sz="2400">
                          <a:solidFill>
                            <a:srgbClr val="FF0000"/>
                          </a:solidFill>
                        </a:rPr>
                        <a:t>杜绝</a:t>
                      </a:r>
                      <a:r>
                        <a:rPr sz="2400"/>
                        <a:t>假冒伪劣产品</a:t>
                      </a:r>
                      <a:r>
                        <a:rPr sz="2400">
                          <a:solidFill>
                            <a:srgbClr val="FF0000"/>
                          </a:solidFill>
                        </a:rPr>
                        <a:t>不</a:t>
                      </a:r>
                      <a:r>
                        <a:rPr sz="2400"/>
                        <a:t>再流入市场，必须加强生产、流通环节的监督管理。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l" defTabSz="914400"/>
                      <a:r>
                        <a:rPr sz="2400"/>
                        <a:t>逻辑混乱。“杜绝”“不”构成双重否定，双重否定等于肯定，等于是说“为了让假冒伪劣商品流入市场，……”，应改为“为了杜绝假冒伪劣产品流入市场......”。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split orient="vert" dir="in"/>
      </p:transition>
    </mc:Choice>
    <mc:Fallback>
      <p:transition>
        <p:split orient="vert" dir="in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指出下列句子的错误，并提出修改建议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249170"/>
            <a:ext cx="108553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年轻人缺乏的就是理论水平不高和工作经验不足。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995" y="3983990"/>
            <a:ext cx="109778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晚会上表演了音乐、舞蹈、武术和很多文艺节目。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099820" y="5493385"/>
            <a:ext cx="1073912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0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由北京人民艺术剧院复排的大型历史话剧《蔡文姬》定于5月1日在首都剧场上演，日前正在紧张的排列之中。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20008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指出下列句子的错误，并提出修改建议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694940"/>
            <a:ext cx="1085532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在古代，这类音乐作品只有文字记载，没有乐谱资料，既无法演奏，也无法演唱。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7439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995" y="4609465"/>
            <a:ext cx="109778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昨天是HSK考试报名截止日期的最后一天，还陆续有人前来报名。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2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2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54125"/>
            <a:ext cx="11263630" cy="741015"/>
            <a:chOff x="-3197" y="3732"/>
            <a:chExt cx="17738" cy="1370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8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4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熟悉下列交通方面的词语</a:t>
              </a:r>
              <a:endParaRPr lang="zh-CN" altLang="en-US" sz="24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370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aphicFrame>
        <p:nvGraphicFramePr>
          <p:cNvPr id="245" name="Table 245"/>
          <p:cNvGraphicFramePr/>
          <p:nvPr>
            <p:custDataLst>
              <p:tags r:id="rId2"/>
            </p:custDataLst>
          </p:nvPr>
        </p:nvGraphicFramePr>
        <p:xfrm>
          <a:off x="158598" y="2195973"/>
          <a:ext cx="11750902" cy="4531466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2772410"/>
                <a:gridCol w="3551555"/>
                <a:gridCol w="5426937"/>
              </a:tblGrid>
              <a:tr h="574040">
                <a:tc rowSpan="7">
                  <a:txBody>
                    <a:bodyPr/>
                    <a:p>
                      <a:pPr algn="ctr" defTabSz="914400"/>
                      <a:r>
                        <a:rPr lang="zh-CN" altLang="en-US" sz="2400" b="1"/>
                        <a:t>交通</a:t>
                      </a:r>
                      <a:endParaRPr lang="zh-CN" altLang="en-US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ctr" defTabSz="914400"/>
                      <a:r>
                        <a:rPr lang="zh-CN" sz="2400"/>
                        <a:t>工具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ctr" defTabSz="914400"/>
                      <a:r>
                        <a:rPr lang="zh-CN" sz="2400"/>
                        <a:t>轮船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</a:tr>
              <a:tr h="569647">
                <a:tc vMerge="1">
                  <a:tcPr marL="50800" marR="50800" marT="50800" marB="50800" anchor="ctr" horzOverflow="overflow"/>
                </a:tc>
                <a:tc rowSpan="2">
                  <a:txBody>
                    <a:bodyPr/>
                    <a:p>
                      <a:pPr algn="ctr" defTabSz="914400"/>
                      <a:r>
                        <a:rPr lang="zh-CN" sz="2400"/>
                        <a:t>路桥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ctr" defTabSz="914400"/>
                      <a:r>
                        <a:rPr lang="zh-CN" sz="2400"/>
                        <a:t>隧道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 vMerge="1">
                  <a:tcPr marL="50800" marR="50800" marT="50800" marB="50800" anchor="ctr" horzOverflow="overflow"/>
                </a:tc>
                <a:tc vMerge="1">
                  <a:tcPr marL="50800" marR="50800" marT="50800" marB="50800" anchor="ctr" horzOverflow="overflow"/>
                </a:tc>
                <a:tc>
                  <a:txBody>
                    <a:bodyPr/>
                    <a:p>
                      <a:pPr algn="ctr" defTabSz="914400"/>
                      <a:r>
                        <a:rPr lang="zh-CN" sz="2400"/>
                        <a:t>立交桥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 vMerge="1">
                  <a:tcPr marL="50800" marR="50800" marT="50800" marB="50800" anchor="ctr" horzOverflow="overflow"/>
                </a:tc>
                <a:tc rowSpan="4">
                  <a:txBody>
                    <a:bodyPr/>
                    <a:p>
                      <a:pPr algn="ctr" defTabSz="914400"/>
                      <a:r>
                        <a:rPr lang="zh-CN" sz="2400"/>
                        <a:t>有关动词</a:t>
                      </a:r>
                      <a:endParaRPr lang="zh-CN" sz="2400"/>
                    </a:p>
                  </a:txBody>
                  <a:tcPr marL="50800" marR="50800" marT="50800" marB="50800"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defTabSz="914400"/>
                      <a:r>
                        <a:rPr lang="zh-CN" sz="2400"/>
                        <a:t>航行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 vMerge="1">
                  <a:tcPr marL="50800" marR="50800" marT="50800" marB="50800" anchor="ctr" horzOverflow="overflow"/>
                </a:tc>
                <a:tc vMerge="1">
                  <a:tcPr marL="50800" marR="50800" marT="50800" marB="50800"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defTabSz="914400"/>
                      <a:r>
                        <a:rPr lang="zh-CN" sz="2400"/>
                        <a:t>航天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</a:tr>
              <a:tr h="546850">
                <a:tc vMerge="1">
                  <a:tcPr marL="50800" marR="50800" marT="50800" marB="50800" anchor="ctr" horzOverflow="overflow"/>
                </a:tc>
                <a:tc vMerge="1">
                  <a:tcPr marL="50800" marR="50800" marT="50800" marB="50800"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defTabSz="914400"/>
                      <a:r>
                        <a:rPr lang="zh-CN" sz="2400"/>
                        <a:t>失事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</a:tr>
              <a:tr h="546850">
                <a:tc vMerge="1">
                  <a:tcPr marL="50800" marR="50800" marT="50800" marB="50800" anchor="ctr" horzOverflow="overflow"/>
                </a:tc>
                <a:tc vMerge="1">
                  <a:tcPr marL="50800" marR="50800" marT="50800" marB="50800"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defTabSz="914400"/>
                      <a:r>
                        <a:rPr lang="zh-CN" sz="2400"/>
                        <a:t>托运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split orient="vert" dir="in"/>
      </p:transition>
    </mc:Choice>
    <mc:Fallback>
      <p:transition>
        <p:split orient="vert" dir="in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18515" y="3539490"/>
            <a:ext cx="11186160" cy="1021080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sz="3200" b="1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草原地区可以大力发展</a:t>
            </a:r>
            <a:r>
              <a:rPr sz="3200" b="1" u="sng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</a:t>
            </a:r>
            <a:r>
              <a:rPr lang="en-US" sz="3200" b="1" u="sng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</a:t>
            </a:r>
            <a:r>
              <a:rPr sz="3200" b="1" u="sng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</a:t>
            </a:r>
            <a:r>
              <a:rPr sz="3200" b="1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业。</a:t>
            </a:r>
            <a:endParaRPr sz="3200" b="1" dirty="0" smtClean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98830" y="1746250"/>
            <a:ext cx="11205210" cy="1021080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sz="3200" b="1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这个地区大面积种植了</a:t>
            </a:r>
            <a:r>
              <a:rPr sz="3200" b="1" u="sng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</a:t>
            </a:r>
            <a:r>
              <a:rPr lang="en-US" sz="3200" b="1" u="sng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</a:t>
            </a:r>
            <a:r>
              <a:rPr sz="3200" b="1" u="sng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</a:t>
            </a:r>
            <a:r>
              <a:rPr lang="en-US" sz="3200" b="1" u="sng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</a:t>
            </a:r>
            <a:r>
              <a:rPr sz="3200" b="1" u="sng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</a:t>
            </a:r>
            <a:r>
              <a:rPr sz="3200" b="1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水稻，为了方便</a:t>
            </a:r>
            <a:r>
              <a:rPr sz="3200" b="1" u="sng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</a:t>
            </a:r>
            <a:r>
              <a:rPr lang="en-US" sz="3200" b="1" u="sng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</a:t>
            </a:r>
            <a:r>
              <a:rPr sz="3200" b="1" u="sng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</a:t>
            </a:r>
            <a:r>
              <a:rPr sz="3200" b="1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，人们兴修</a:t>
            </a:r>
            <a:r>
              <a:rPr sz="3200" b="1" u="sng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</a:t>
            </a:r>
            <a:r>
              <a:rPr lang="en-US" sz="3200" b="1" u="sng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</a:t>
            </a:r>
            <a:r>
              <a:rPr sz="3200" b="1" u="sng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</a:t>
            </a:r>
            <a:r>
              <a:rPr sz="3200" b="1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sz="3200" b="1" dirty="0" smtClean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6" name="图片 5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83210" y="1078865"/>
            <a:ext cx="1620520" cy="1628140"/>
          </a:xfrm>
          <a:prstGeom prst="rect">
            <a:avLst/>
          </a:prstGeom>
        </p:spPr>
      </p:pic>
      <p:pic>
        <p:nvPicPr>
          <p:cNvPr id="23" name="图片 22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86385" y="2876550"/>
            <a:ext cx="1628140" cy="162814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8984615" y="1698625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灌溉</a:t>
            </a:r>
            <a:endParaRPr lang="zh-CN" altLang="en-US" sz="32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650105" y="1703070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杂交</a:t>
            </a:r>
            <a:endParaRPr lang="zh-CN" altLang="en-US" sz="32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6770" y="5318125"/>
            <a:ext cx="11186160" cy="1021080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sz="3200" b="1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使用</a:t>
            </a:r>
            <a:r>
              <a:rPr sz="3200" b="1" u="sng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</a:t>
            </a:r>
            <a:r>
              <a:rPr lang="en-US" sz="3200" b="1" u="sng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</a:t>
            </a:r>
            <a:r>
              <a:rPr sz="3200" b="1" u="sng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</a:t>
            </a:r>
            <a:r>
              <a:rPr sz="3200" b="1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可以提高农作物单位面积的产量。</a:t>
            </a:r>
            <a:endParaRPr sz="3200" b="1" dirty="0" smtClean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4" name="图片 3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78130" y="4655185"/>
            <a:ext cx="1628140" cy="16281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27225" y="2198370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水利</a:t>
            </a:r>
            <a:endParaRPr lang="zh-CN" altLang="en-US" sz="32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882265" y="664210"/>
            <a:ext cx="6427470" cy="706755"/>
            <a:chOff x="4428" y="448"/>
            <a:chExt cx="3124" cy="1113"/>
          </a:xfrm>
        </p:grpSpPr>
        <p:sp>
          <p:nvSpPr>
            <p:cNvPr id="13" name="圆角矩形 1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灌溉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化肥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水利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畜牧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杂交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906645" y="3675380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畜牧</a:t>
            </a:r>
            <a:endParaRPr lang="zh-CN" altLang="en-US" sz="32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39240" y="5536565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化肥</a:t>
            </a:r>
            <a:endParaRPr lang="zh-CN" altLang="en-US" sz="32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7" grpId="0"/>
      <p:bldP spid="15" grpId="0"/>
      <p:bldP spid="1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十三课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9038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13</a:t>
            </a:r>
            <a:endParaRPr lang="en-US" altLang="zh-CN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1707515" y="681355"/>
            <a:ext cx="1765300" cy="151320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1704340" y="2773045"/>
            <a:ext cx="1782445" cy="152400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1706245" y="4790440"/>
            <a:ext cx="1766570" cy="146431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4" name="矩形: 圆角 53"/>
          <p:cNvSpPr/>
          <p:nvPr/>
        </p:nvSpPr>
        <p:spPr>
          <a:xfrm>
            <a:off x="8547735" y="95123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548370" y="3056890"/>
            <a:ext cx="201866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547735" y="5076825"/>
            <a:ext cx="2085975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529955" y="5277485"/>
            <a:ext cx="21247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酒店</a:t>
            </a: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住宿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547735" y="3253105"/>
            <a:ext cx="20129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地理环境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548370" y="116014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名胜古迹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566141" y="1357132"/>
            <a:ext cx="4866005" cy="216662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588606" y="3490362"/>
            <a:ext cx="4843780" cy="21012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V="1">
            <a:off x="3588567" y="1474248"/>
            <a:ext cx="4822190" cy="401701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8" grpId="0" bldLvl="0" animBg="1"/>
      <p:bldP spid="19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1707515" y="681355"/>
            <a:ext cx="1765300" cy="151320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1704340" y="2773045"/>
            <a:ext cx="1782445" cy="152400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1706245" y="4790440"/>
            <a:ext cx="1766570" cy="146431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4" name="矩形: 圆角 53"/>
          <p:cNvSpPr/>
          <p:nvPr/>
        </p:nvSpPr>
        <p:spPr>
          <a:xfrm>
            <a:off x="8547735" y="95123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548370" y="3056890"/>
            <a:ext cx="201866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547735" y="5076825"/>
            <a:ext cx="2085975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529955" y="5277485"/>
            <a:ext cx="21247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人文特色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547735" y="3242310"/>
            <a:ext cx="20129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特色饮食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548370" y="117094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交通环境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>
            <a:endCxn id="61" idx="1"/>
          </p:cNvCxnSpPr>
          <p:nvPr/>
        </p:nvCxnSpPr>
        <p:spPr>
          <a:xfrm>
            <a:off x="3620751" y="1379357"/>
            <a:ext cx="4909185" cy="419036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V="1">
            <a:off x="3584122" y="1528858"/>
            <a:ext cx="4866005" cy="198120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575867" y="3588163"/>
            <a:ext cx="4866005" cy="198120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8" grpId="0" bldLvl="0" animBg="1"/>
      <p:bldP spid="19" grpId="0" bldLvl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86.xml><?xml version="1.0" encoding="utf-8"?>
<p:tagLst xmlns:p="http://schemas.openxmlformats.org/presentationml/2006/main">
  <p:tag name="KSO_WM_SPECIAL_SOURCE" val="bdnull"/>
</p:tagLst>
</file>

<file path=ppt/tags/tag187.xml><?xml version="1.0" encoding="utf-8"?>
<p:tagLst xmlns:p="http://schemas.openxmlformats.org/presentationml/2006/main">
  <p:tag name="PA" val="v5.2.11"/>
</p:tagLst>
</file>

<file path=ppt/tags/tag188.xml><?xml version="1.0" encoding="utf-8"?>
<p:tagLst xmlns:p="http://schemas.openxmlformats.org/presentationml/2006/main">
  <p:tag name="PA" val="v5.2.11"/>
</p:tagLst>
</file>

<file path=ppt/tags/tag189.xml><?xml version="1.0" encoding="utf-8"?>
<p:tagLst xmlns:p="http://schemas.openxmlformats.org/presentationml/2006/main">
  <p:tag name="PA" val="v5.2.1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5.2.11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KSO_WM_UNIT_TABLE_BEAUTIFY" val="smartTable{a3504bfe-9be4-4cbb-8cd9-10c76e4b185a}"/>
</p:tagLst>
</file>

<file path=ppt/tags/tag30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14.xml><?xml version="1.0" encoding="utf-8"?>
<p:tagLst xmlns:p="http://schemas.openxmlformats.org/presentationml/2006/main">
  <p:tag name="KSO_WM_SPECIAL_SOURCE" val="bdnull"/>
</p:tagLst>
</file>

<file path=ppt/tags/tag315.xml><?xml version="1.0" encoding="utf-8"?>
<p:tagLst xmlns:p="http://schemas.openxmlformats.org/presentationml/2006/main">
  <p:tag name="PA" val="v5.2.11"/>
</p:tagLst>
</file>

<file path=ppt/tags/tag316.xml><?xml version="1.0" encoding="utf-8"?>
<p:tagLst xmlns:p="http://schemas.openxmlformats.org/presentationml/2006/main">
  <p:tag name="PA" val="v5.2.11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KSO_WM_UNIT_TABLE_BEAUTIFY" val="smartTable{a3504bfe-9be4-4cbb-8cd9-10c76e4b185a}"/>
</p:tagLst>
</file>

<file path=ppt/tags/tag43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3.xml><?xml version="1.0" encoding="utf-8"?>
<p:tagLst xmlns:p="http://schemas.openxmlformats.org/presentationml/2006/main">
  <p:tag name="KSO_WM_UNIT_TABLE_BEAUTIFY" val="smartTable{a3504bfe-9be4-4cbb-8cd9-10c76e4b185a}"/>
</p:tagLst>
</file>

<file path=ppt/tags/tag43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5.xml><?xml version="1.0" encoding="utf-8"?>
<p:tagLst xmlns:p="http://schemas.openxmlformats.org/presentationml/2006/main">
  <p:tag name="KSO_WM_UNIT_TABLE_BEAUTIFY" val="smartTable{a3504bfe-9be4-4cbb-8cd9-10c76e4b185a}"/>
</p:tagLst>
</file>

<file path=ppt/tags/tag43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7.xml><?xml version="1.0" encoding="utf-8"?>
<p:tagLst xmlns:p="http://schemas.openxmlformats.org/presentationml/2006/main">
  <p:tag name="KSO_WM_UNIT_TABLE_BEAUTIFY" val="smartTable{a3504bfe-9be4-4cbb-8cd9-10c76e4b185a}"/>
</p:tagLst>
</file>

<file path=ppt/tags/tag43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1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2.xml><?xml version="1.0" encoding="utf-8"?>
<p:tagLst xmlns:p="http://schemas.openxmlformats.org/presentationml/2006/main">
  <p:tag name="KSO_WM_SPECIAL_SOURCE" val="bdnull"/>
</p:tagLst>
</file>

<file path=ppt/tags/tag443.xml><?xml version="1.0" encoding="utf-8"?>
<p:tagLst xmlns:p="http://schemas.openxmlformats.org/presentationml/2006/main">
  <p:tag name="KSO_WM_UNIT_TABLE_BEAUTIFY" val="smartTable{d79ced12-b5b2-4144-b7b3-3ef6fcb59e6e}"/>
</p:tagLst>
</file>

<file path=ppt/tags/tag44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5.xml><?xml version="1.0" encoding="utf-8"?>
<p:tagLst xmlns:p="http://schemas.openxmlformats.org/presentationml/2006/main">
  <p:tag name="KSO_WM_UNIT_TABLE_BEAUTIFY" val="smartTable{d79ced12-b5b2-4144-b7b3-3ef6fcb59e6e}"/>
</p:tagLst>
</file>

<file path=ppt/tags/tag44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7.xml><?xml version="1.0" encoding="utf-8"?>
<p:tagLst xmlns:p="http://schemas.openxmlformats.org/presentationml/2006/main">
  <p:tag name="KSO_WM_UNIT_TABLE_BEAUTIFY" val="smartTable{ac5cdef5-b64f-45b7-a512-3dbb7f1231da}"/>
</p:tagLst>
</file>

<file path=ppt/tags/tag44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9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12168</Words>
  <Application>WPS Presentation</Application>
  <PresentationFormat>宽屏</PresentationFormat>
  <Paragraphs>1550</Paragraphs>
  <Slides>76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102" baseType="lpstr">
      <vt:lpstr>Arial</vt:lpstr>
      <vt:lpstr>SimSun</vt:lpstr>
      <vt:lpstr>Wingdings</vt:lpstr>
      <vt:lpstr>思源黑体 CN Regular</vt:lpstr>
      <vt:lpstr>SimHei</vt:lpstr>
      <vt:lpstr>Comic Sans MS</vt:lpstr>
      <vt:lpstr>Wingdings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Arial Unicode MS</vt:lpstr>
      <vt:lpstr>Calibri</vt:lpstr>
      <vt:lpstr>Times New Roman</vt:lpstr>
      <vt:lpstr>Helvetica Light</vt:lpstr>
      <vt:lpstr>方正喵呜体</vt:lpstr>
      <vt:lpstr>Times New Roman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Cherries Huynh</cp:lastModifiedBy>
  <cp:revision>1749</cp:revision>
  <dcterms:created xsi:type="dcterms:W3CDTF">2019-06-19T02:08:00Z</dcterms:created>
  <dcterms:modified xsi:type="dcterms:W3CDTF">2022-11-02T16:04:41Z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3BEAB6AEADD54B46BB8F9B3F83322CDD</vt:lpwstr>
  </property>
</Properties>
</file>